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jpeg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74" r:id="rId4"/>
    <p:sldId id="280" r:id="rId5"/>
    <p:sldId id="279" r:id="rId6"/>
    <p:sldId id="270" r:id="rId7"/>
    <p:sldId id="275" r:id="rId8"/>
    <p:sldId id="281" r:id="rId9"/>
    <p:sldId id="276" r:id="rId10"/>
    <p:sldId id="277" r:id="rId11"/>
    <p:sldId id="278" r:id="rId12"/>
    <p:sldId id="269" r:id="rId13"/>
  </p:sldIdLst>
  <p:sldSz cx="10691813" cy="7559675"/>
  <p:notesSz cx="9926638" cy="6797675"/>
  <p:defaultTextStyle>
    <a:defPPr>
      <a:defRPr lang="ru-RU"/>
    </a:defPPr>
    <a:lvl1pPr marL="0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1pPr>
    <a:lvl2pPr marL="265633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2pPr>
    <a:lvl3pPr marL="531266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3pPr>
    <a:lvl4pPr marL="796900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4pPr>
    <a:lvl5pPr marL="1062533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5pPr>
    <a:lvl6pPr marL="1328166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6pPr>
    <a:lvl7pPr marL="1593799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7pPr>
    <a:lvl8pPr marL="1859432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8pPr>
    <a:lvl9pPr marL="2125066" algn="l" defTabSz="531266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5" userDrawn="1">
          <p15:clr>
            <a:srgbClr val="A4A3A4"/>
          </p15:clr>
        </p15:guide>
        <p15:guide id="2" pos="11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F7F7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2" autoAdjust="0"/>
    <p:restoredTop sz="94434" autoAdjust="0"/>
  </p:normalViewPr>
  <p:slideViewPr>
    <p:cSldViewPr>
      <p:cViewPr varScale="1">
        <p:scale>
          <a:sx n="148" d="100"/>
          <a:sy n="148" d="100"/>
        </p:scale>
        <p:origin x="1896" y="138"/>
      </p:cViewPr>
      <p:guideLst>
        <p:guide orient="horz" pos="1925"/>
        <p:guide pos="11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B34AED76-C11A-B24A-9643-7D267D0CF92F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50900"/>
            <a:ext cx="324326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38537292-EA17-D84B-BF09-89899F8CC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63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1pPr>
    <a:lvl2pPr marL="265633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2pPr>
    <a:lvl3pPr marL="531266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3pPr>
    <a:lvl4pPr marL="796900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4pPr>
    <a:lvl5pPr marL="1062533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5pPr>
    <a:lvl6pPr marL="1328166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6pPr>
    <a:lvl7pPr marL="1593799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7pPr>
    <a:lvl8pPr marL="1859432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8pPr>
    <a:lvl9pPr marL="2125066" algn="l" defTabSz="531266" rtl="0" eaLnBrk="1" latinLnBrk="0" hangingPunct="1">
      <a:defRPr sz="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37292-EA17-D84B-BF09-89899F8CC2B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20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886" y="2343499"/>
            <a:ext cx="9088042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3772" y="4233419"/>
            <a:ext cx="7484269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754">
              <a:lnSpc>
                <a:spcPts val="864"/>
              </a:lnSpc>
            </a:pPr>
            <a:r>
              <a:rPr lang="ru-RU" spc="16"/>
              <a:t>ООО </a:t>
            </a:r>
            <a:r>
              <a:rPr lang="ru-RU" spc="-53"/>
              <a:t>“ПОЖАРНЫЙ</a:t>
            </a:r>
            <a:r>
              <a:rPr lang="ru-RU" spc="-108"/>
              <a:t> </a:t>
            </a:r>
            <a:r>
              <a:rPr lang="ru-RU" spc="-32"/>
              <a:t>ЭТАЛОН”</a:t>
            </a:r>
            <a:endParaRPr lang="ru-RU" spc="-32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3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0262">
              <a:lnSpc>
                <a:spcPts val="1048"/>
              </a:lnSpc>
            </a:pPr>
            <a:fld id="{81D60167-4931-47E6-BA6A-407CBD079E47}" type="slidenum">
              <a:rPr lang="ru-RU" spc="8" smtClean="0"/>
              <a:pPr marL="20262">
                <a:lnSpc>
                  <a:spcPts val="1048"/>
                </a:lnSpc>
              </a:pPr>
              <a:t>‹#›</a:t>
            </a:fld>
            <a:endParaRPr lang="ru-RU" spc="8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748" y="467135"/>
            <a:ext cx="5560688" cy="532005"/>
          </a:xfrm>
        </p:spPr>
        <p:txBody>
          <a:bodyPr lIns="0" tIns="0" rIns="0" bIns="0"/>
          <a:lstStyle>
            <a:lvl1pPr>
              <a:defRPr sz="345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6653" y="1759951"/>
            <a:ext cx="5611344" cy="155427"/>
          </a:xfrm>
        </p:spPr>
        <p:txBody>
          <a:bodyPr lIns="0" tIns="0" rIns="0" bIns="0"/>
          <a:lstStyle>
            <a:lvl1pPr>
              <a:defRPr sz="101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754">
              <a:lnSpc>
                <a:spcPts val="864"/>
              </a:lnSpc>
            </a:pPr>
            <a:r>
              <a:rPr lang="ru-RU" spc="16"/>
              <a:t>ООО </a:t>
            </a:r>
            <a:r>
              <a:rPr lang="ru-RU" spc="-53"/>
              <a:t>“ПОЖАРНЫЙ</a:t>
            </a:r>
            <a:r>
              <a:rPr lang="ru-RU" spc="-108"/>
              <a:t> </a:t>
            </a:r>
            <a:r>
              <a:rPr lang="ru-RU" spc="-32"/>
              <a:t>ЭТАЛОН”</a:t>
            </a:r>
            <a:endParaRPr lang="ru-RU" spc="-32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3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0262">
              <a:lnSpc>
                <a:spcPts val="1048"/>
              </a:lnSpc>
            </a:pPr>
            <a:fld id="{81D60167-4931-47E6-BA6A-407CBD079E47}" type="slidenum">
              <a:rPr lang="ru-RU" spc="8" smtClean="0"/>
              <a:pPr marL="20262">
                <a:lnSpc>
                  <a:spcPts val="1048"/>
                </a:lnSpc>
              </a:pPr>
              <a:t>‹#›</a:t>
            </a:fld>
            <a:endParaRPr lang="ru-RU" spc="8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748" y="467135"/>
            <a:ext cx="5560688" cy="532005"/>
          </a:xfrm>
        </p:spPr>
        <p:txBody>
          <a:bodyPr lIns="0" tIns="0" rIns="0" bIns="0"/>
          <a:lstStyle>
            <a:lvl1pPr>
              <a:defRPr sz="345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42250" y="2429222"/>
            <a:ext cx="4394585" cy="180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7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93079" y="2429222"/>
            <a:ext cx="3214973" cy="180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7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754">
              <a:lnSpc>
                <a:spcPts val="864"/>
              </a:lnSpc>
            </a:pPr>
            <a:r>
              <a:rPr lang="ru-RU" spc="16"/>
              <a:t>ООО </a:t>
            </a:r>
            <a:r>
              <a:rPr lang="ru-RU" spc="-53"/>
              <a:t>“ПОЖАРНЫЙ</a:t>
            </a:r>
            <a:r>
              <a:rPr lang="ru-RU" spc="-108"/>
              <a:t> </a:t>
            </a:r>
            <a:r>
              <a:rPr lang="ru-RU" spc="-32"/>
              <a:t>ЭТАЛОН”</a:t>
            </a:r>
            <a:endParaRPr lang="ru-RU" spc="-32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3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0262">
              <a:lnSpc>
                <a:spcPts val="1048"/>
              </a:lnSpc>
            </a:pPr>
            <a:fld id="{81D60167-4931-47E6-BA6A-407CBD079E47}" type="slidenum">
              <a:rPr lang="ru-RU" spc="8" smtClean="0"/>
              <a:pPr marL="20262">
                <a:lnSpc>
                  <a:spcPts val="1048"/>
                </a:lnSpc>
              </a:pPr>
              <a:t>‹#›</a:t>
            </a:fld>
            <a:endParaRPr lang="ru-RU" spc="8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691813" cy="7559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/>
          </a:p>
        </p:txBody>
      </p:sp>
      <p:sp>
        <p:nvSpPr>
          <p:cNvPr id="17" name="bg object 17"/>
          <p:cNvSpPr/>
          <p:nvPr/>
        </p:nvSpPr>
        <p:spPr>
          <a:xfrm>
            <a:off x="6778609" y="3378937"/>
            <a:ext cx="213836" cy="264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/>
          </a:p>
        </p:txBody>
      </p:sp>
      <p:sp>
        <p:nvSpPr>
          <p:cNvPr id="18" name="bg object 18"/>
          <p:cNvSpPr/>
          <p:nvPr/>
        </p:nvSpPr>
        <p:spPr>
          <a:xfrm>
            <a:off x="3763518" y="3378937"/>
            <a:ext cx="213836" cy="264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748" y="467135"/>
            <a:ext cx="5560688" cy="532005"/>
          </a:xfrm>
        </p:spPr>
        <p:txBody>
          <a:bodyPr lIns="0" tIns="0" rIns="0" bIns="0"/>
          <a:lstStyle>
            <a:lvl1pPr>
              <a:defRPr sz="345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754">
              <a:lnSpc>
                <a:spcPts val="864"/>
              </a:lnSpc>
            </a:pPr>
            <a:r>
              <a:rPr lang="ru-RU" spc="16"/>
              <a:t>ООО </a:t>
            </a:r>
            <a:r>
              <a:rPr lang="ru-RU" spc="-53"/>
              <a:t>“ПОЖАРНЫЙ</a:t>
            </a:r>
            <a:r>
              <a:rPr lang="ru-RU" spc="-108"/>
              <a:t> </a:t>
            </a:r>
            <a:r>
              <a:rPr lang="ru-RU" spc="-32"/>
              <a:t>ЭТАЛОН”</a:t>
            </a:r>
            <a:endParaRPr lang="ru-RU" spc="-32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3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0262">
              <a:lnSpc>
                <a:spcPts val="1048"/>
              </a:lnSpc>
            </a:pPr>
            <a:fld id="{81D60167-4931-47E6-BA6A-407CBD079E47}" type="slidenum">
              <a:rPr lang="ru-RU" spc="8" smtClean="0"/>
              <a:pPr marL="20262">
                <a:lnSpc>
                  <a:spcPts val="1048"/>
                </a:lnSpc>
              </a:pPr>
              <a:t>‹#›</a:t>
            </a:fld>
            <a:endParaRPr lang="ru-RU" spc="8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754">
              <a:lnSpc>
                <a:spcPts val="864"/>
              </a:lnSpc>
            </a:pPr>
            <a:r>
              <a:rPr lang="ru-RU" spc="16"/>
              <a:t>ООО </a:t>
            </a:r>
            <a:r>
              <a:rPr lang="ru-RU" spc="-53"/>
              <a:t>“ПОЖАРНЫЙ</a:t>
            </a:r>
            <a:r>
              <a:rPr lang="ru-RU" spc="-108"/>
              <a:t> </a:t>
            </a:r>
            <a:r>
              <a:rPr lang="ru-RU" spc="-32"/>
              <a:t>ЭТАЛОН”</a:t>
            </a:r>
            <a:endParaRPr lang="ru-RU" spc="-32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3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0262">
              <a:lnSpc>
                <a:spcPts val="1048"/>
              </a:lnSpc>
            </a:pPr>
            <a:fld id="{81D60167-4931-47E6-BA6A-407CBD079E47}" type="slidenum">
              <a:rPr lang="ru-RU" spc="8" smtClean="0"/>
              <a:pPr marL="20262">
                <a:lnSpc>
                  <a:spcPts val="1048"/>
                </a:lnSpc>
              </a:pPr>
              <a:t>‹#›</a:t>
            </a:fld>
            <a:endParaRPr lang="ru-RU" spc="8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748" y="467135"/>
            <a:ext cx="5560688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6653" y="1759951"/>
            <a:ext cx="5611344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73299" y="7208829"/>
            <a:ext cx="1418371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754">
              <a:lnSpc>
                <a:spcPts val="864"/>
              </a:lnSpc>
            </a:pPr>
            <a:r>
              <a:rPr lang="ru-RU" spc="16"/>
              <a:t>ООО </a:t>
            </a:r>
            <a:r>
              <a:rPr lang="ru-RU" spc="-53"/>
              <a:t>“ПОЖАРНЫЙ</a:t>
            </a:r>
            <a:r>
              <a:rPr lang="ru-RU" spc="-108"/>
              <a:t> </a:t>
            </a:r>
            <a:r>
              <a:rPr lang="ru-RU" spc="-32"/>
              <a:t>ЭТАЛОН”</a:t>
            </a:r>
            <a:endParaRPr lang="ru-RU" spc="-32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591" y="7030499"/>
            <a:ext cx="2459117" cy="160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728555" y="7201677"/>
            <a:ext cx="189116" cy="128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37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0262">
              <a:lnSpc>
                <a:spcPts val="1048"/>
              </a:lnSpc>
            </a:pPr>
            <a:fld id="{81D60167-4931-47E6-BA6A-407CBD079E47}" type="slidenum">
              <a:rPr lang="ru-RU" spc="8" smtClean="0"/>
              <a:pPr marL="20262">
                <a:lnSpc>
                  <a:spcPts val="1048"/>
                </a:lnSpc>
              </a:pPr>
              <a:t>‹#›</a:t>
            </a:fld>
            <a:endParaRPr lang="ru-RU" spc="8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43139">
        <a:defRPr>
          <a:latin typeface="+mn-lt"/>
          <a:ea typeface="+mn-ea"/>
          <a:cs typeface="+mn-cs"/>
        </a:defRPr>
      </a:lvl2pPr>
      <a:lvl3pPr marL="486278">
        <a:defRPr>
          <a:latin typeface="+mn-lt"/>
          <a:ea typeface="+mn-ea"/>
          <a:cs typeface="+mn-cs"/>
        </a:defRPr>
      </a:lvl3pPr>
      <a:lvl4pPr marL="729417">
        <a:defRPr>
          <a:latin typeface="+mn-lt"/>
          <a:ea typeface="+mn-ea"/>
          <a:cs typeface="+mn-cs"/>
        </a:defRPr>
      </a:lvl4pPr>
      <a:lvl5pPr marL="972556">
        <a:defRPr>
          <a:latin typeface="+mn-lt"/>
          <a:ea typeface="+mn-ea"/>
          <a:cs typeface="+mn-cs"/>
        </a:defRPr>
      </a:lvl5pPr>
      <a:lvl6pPr marL="1215695">
        <a:defRPr>
          <a:latin typeface="+mn-lt"/>
          <a:ea typeface="+mn-ea"/>
          <a:cs typeface="+mn-cs"/>
        </a:defRPr>
      </a:lvl6pPr>
      <a:lvl7pPr marL="1458834">
        <a:defRPr>
          <a:latin typeface="+mn-lt"/>
          <a:ea typeface="+mn-ea"/>
          <a:cs typeface="+mn-cs"/>
        </a:defRPr>
      </a:lvl7pPr>
      <a:lvl8pPr marL="1701973">
        <a:defRPr>
          <a:latin typeface="+mn-lt"/>
          <a:ea typeface="+mn-ea"/>
          <a:cs typeface="+mn-cs"/>
        </a:defRPr>
      </a:lvl8pPr>
      <a:lvl9pPr marL="19451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43139">
        <a:defRPr>
          <a:latin typeface="+mn-lt"/>
          <a:ea typeface="+mn-ea"/>
          <a:cs typeface="+mn-cs"/>
        </a:defRPr>
      </a:lvl2pPr>
      <a:lvl3pPr marL="486278">
        <a:defRPr>
          <a:latin typeface="+mn-lt"/>
          <a:ea typeface="+mn-ea"/>
          <a:cs typeface="+mn-cs"/>
        </a:defRPr>
      </a:lvl3pPr>
      <a:lvl4pPr marL="729417">
        <a:defRPr>
          <a:latin typeface="+mn-lt"/>
          <a:ea typeface="+mn-ea"/>
          <a:cs typeface="+mn-cs"/>
        </a:defRPr>
      </a:lvl4pPr>
      <a:lvl5pPr marL="972556">
        <a:defRPr>
          <a:latin typeface="+mn-lt"/>
          <a:ea typeface="+mn-ea"/>
          <a:cs typeface="+mn-cs"/>
        </a:defRPr>
      </a:lvl5pPr>
      <a:lvl6pPr marL="1215695">
        <a:defRPr>
          <a:latin typeface="+mn-lt"/>
          <a:ea typeface="+mn-ea"/>
          <a:cs typeface="+mn-cs"/>
        </a:defRPr>
      </a:lvl6pPr>
      <a:lvl7pPr marL="1458834">
        <a:defRPr>
          <a:latin typeface="+mn-lt"/>
          <a:ea typeface="+mn-ea"/>
          <a:cs typeface="+mn-cs"/>
        </a:defRPr>
      </a:lvl7pPr>
      <a:lvl8pPr marL="1701973">
        <a:defRPr>
          <a:latin typeface="+mn-lt"/>
          <a:ea typeface="+mn-ea"/>
          <a:cs typeface="+mn-cs"/>
        </a:defRPr>
      </a:lvl8pPr>
      <a:lvl9pPr marL="19451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fireetalon.ru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ireetalon.r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hyperlink" Target="http://www.fireetalon.ru/" TargetMode="External"/><Relationship Id="rId4" Type="http://schemas.openxmlformats.org/officeDocument/2006/relationships/image" Target="../media/image12.png"/><Relationship Id="rId9" Type="http://schemas.openxmlformats.org/officeDocument/2006/relationships/hyperlink" Target="mailto:info@fireetalon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hyperlink" Target="http://www.fireetalon.ru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hyperlink" Target="mailto:info@fireetalon.ru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fireetalon.ru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http://www.fireetalon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fireetalon.ru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http://www.fireetalon.r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hyperlink" Target="http://www.fireetalon.ru/" TargetMode="External"/><Relationship Id="rId5" Type="http://schemas.openxmlformats.org/officeDocument/2006/relationships/image" Target="../media/image11.png"/><Relationship Id="rId10" Type="http://schemas.openxmlformats.org/officeDocument/2006/relationships/hyperlink" Target="mailto:info@fireetalon.ru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reetalon.ru/" TargetMode="External"/><Relationship Id="rId3" Type="http://schemas.openxmlformats.org/officeDocument/2006/relationships/image" Target="../media/image11.png"/><Relationship Id="rId7" Type="http://schemas.openxmlformats.org/officeDocument/2006/relationships/hyperlink" Target="mailto:info@fireetalon.r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reetalon.ru/" TargetMode="External"/><Relationship Id="rId3" Type="http://schemas.openxmlformats.org/officeDocument/2006/relationships/image" Target="../media/image11.png"/><Relationship Id="rId7" Type="http://schemas.openxmlformats.org/officeDocument/2006/relationships/hyperlink" Target="mailto:info@fireetalon.r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jpeg"/><Relationship Id="rId5" Type="http://schemas.openxmlformats.org/officeDocument/2006/relationships/image" Target="../media/image13.png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"/>
          <p:cNvSpPr/>
          <p:nvPr/>
        </p:nvSpPr>
        <p:spPr>
          <a:xfrm>
            <a:off x="534591" y="2509973"/>
            <a:ext cx="9985027" cy="427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  <a:cs typeface="Futura Medium" panose="020B0602020204020303" pitchFamily="34" charset="-79"/>
            </a:endParaRPr>
          </a:p>
        </p:txBody>
      </p:sp>
      <p:sp>
        <p:nvSpPr>
          <p:cNvPr id="31" name="object 7"/>
          <p:cNvSpPr/>
          <p:nvPr/>
        </p:nvSpPr>
        <p:spPr>
          <a:xfrm>
            <a:off x="3571065" y="5854505"/>
            <a:ext cx="780502" cy="324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  <a:cs typeface="Futura Medium" panose="020B0602020204020303" pitchFamily="34" charset="-79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72382" y="180000"/>
            <a:ext cx="3116124" cy="7200000"/>
            <a:chOff x="0" y="772554"/>
            <a:chExt cx="2769179" cy="6014144"/>
          </a:xfrm>
        </p:grpSpPr>
        <p:sp>
          <p:nvSpPr>
            <p:cNvPr id="33" name="object 4"/>
            <p:cNvSpPr/>
            <p:nvPr/>
          </p:nvSpPr>
          <p:spPr>
            <a:xfrm>
              <a:off x="0" y="772554"/>
              <a:ext cx="2769179" cy="60141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34" name="object 5"/>
            <p:cNvSpPr/>
            <p:nvPr/>
          </p:nvSpPr>
          <p:spPr>
            <a:xfrm>
              <a:off x="0" y="2913589"/>
              <a:ext cx="2769179" cy="19545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35" name="object 6"/>
            <p:cNvSpPr/>
            <p:nvPr/>
          </p:nvSpPr>
          <p:spPr>
            <a:xfrm>
              <a:off x="2555343" y="2913589"/>
              <a:ext cx="213836" cy="2165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  <a:cs typeface="Futura Medium" panose="020B0602020204020303" pitchFamily="34" charset="-79"/>
              </a:endParaRPr>
            </a:p>
          </p:txBody>
        </p:sp>
        <p:sp>
          <p:nvSpPr>
            <p:cNvPr id="36" name="object 8"/>
            <p:cNvSpPr/>
            <p:nvPr/>
          </p:nvSpPr>
          <p:spPr>
            <a:xfrm>
              <a:off x="0" y="4651677"/>
              <a:ext cx="213836" cy="2165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  <a:cs typeface="Futura Medium" panose="020B0602020204020303" pitchFamily="34" charset="-79"/>
              </a:endParaRPr>
            </a:p>
          </p:txBody>
        </p:sp>
      </p:grpSp>
      <p:sp>
        <p:nvSpPr>
          <p:cNvPr id="37" name="object 9"/>
          <p:cNvSpPr txBox="1">
            <a:spLocks noGrp="1"/>
          </p:cNvSpPr>
          <p:nvPr>
            <p:ph type="title"/>
          </p:nvPr>
        </p:nvSpPr>
        <p:spPr>
          <a:xfrm>
            <a:off x="2781390" y="362000"/>
            <a:ext cx="7910424" cy="2515540"/>
          </a:xfrm>
          <a:prstGeom prst="rect">
            <a:avLst/>
          </a:prstGeom>
        </p:spPr>
        <p:txBody>
          <a:bodyPr vert="horz" wrap="square" lIns="0" tIns="7092" rIns="0" bIns="0" rtlCol="0">
            <a:spAutoFit/>
          </a:bodyPr>
          <a:lstStyle/>
          <a:p>
            <a:pPr marL="6754">
              <a:spcBef>
                <a:spcPts val="56"/>
              </a:spcBef>
            </a:pPr>
            <a:r>
              <a:rPr sz="16300" dirty="0">
                <a:solidFill>
                  <a:schemeClr val="tx1">
                    <a:alpha val="3000"/>
                  </a:schemeClr>
                </a:solidFill>
                <a:latin typeface="FuturaFuturisC" pitchFamily="2" charset="0"/>
                <a:cs typeface="Futura Medium" panose="020B0602020204020303" pitchFamily="34" charset="-79"/>
              </a:rPr>
              <a:t>ЭТАЛОН</a:t>
            </a:r>
          </a:p>
        </p:txBody>
      </p:sp>
      <p:sp>
        <p:nvSpPr>
          <p:cNvPr id="38" name="object 10"/>
          <p:cNvSpPr txBox="1"/>
          <p:nvPr/>
        </p:nvSpPr>
        <p:spPr>
          <a:xfrm>
            <a:off x="3571064" y="3074010"/>
            <a:ext cx="6940936" cy="1764286"/>
          </a:xfrm>
          <a:prstGeom prst="rect">
            <a:avLst/>
          </a:prstGeom>
        </p:spPr>
        <p:txBody>
          <a:bodyPr vert="horz" wrap="square" lIns="0" tIns="7767" rIns="0" bIns="0" rtlCol="0">
            <a:spAutoFit/>
          </a:bodyPr>
          <a:lstStyle/>
          <a:p>
            <a:pPr marL="6754">
              <a:spcBef>
                <a:spcPts val="61"/>
              </a:spcBef>
            </a:pPr>
            <a:r>
              <a:rPr sz="3829" dirty="0">
                <a:latin typeface="FuturaFuturisC" pitchFamily="2" charset="0"/>
                <a:cs typeface="Futura Medium" panose="020B0602020204020303" pitchFamily="34" charset="-79"/>
              </a:rPr>
              <a:t>ООО “ПОЖАРНЫЙ ЭТАЛОН”</a:t>
            </a:r>
            <a:endParaRPr lang="ru-RU" sz="3829" dirty="0">
              <a:latin typeface="FuturaFuturisC" pitchFamily="2" charset="0"/>
              <a:cs typeface="Futura Medium" panose="020B0602020204020303" pitchFamily="34" charset="-79"/>
            </a:endParaRPr>
          </a:p>
          <a:p>
            <a:pPr marL="6754">
              <a:spcBef>
                <a:spcPts val="61"/>
              </a:spcBef>
            </a:pPr>
            <a:endParaRPr sz="1500" dirty="0">
              <a:latin typeface="FuturaFuturisC" pitchFamily="2" charset="0"/>
              <a:cs typeface="Futura Medium" panose="020B0602020204020303" pitchFamily="34" charset="-79"/>
            </a:endParaRPr>
          </a:p>
          <a:p>
            <a:pPr marL="6754" marR="2001506">
              <a:lnSpc>
                <a:spcPts val="0"/>
              </a:lnSpc>
              <a:spcBef>
                <a:spcPts val="2400"/>
              </a:spcBef>
            </a:pPr>
            <a:r>
              <a:rPr lang="ru-RU" sz="1914" dirty="0">
                <a:latin typeface="FuturaFuturisC" pitchFamily="2" charset="0"/>
                <a:cs typeface="Futura Medium" panose="020B0602020204020303" pitchFamily="34" charset="-79"/>
              </a:rPr>
              <a:t>Продукция серии "Эталон"</a:t>
            </a:r>
          </a:p>
          <a:p>
            <a:pPr marL="6754" marR="2001506">
              <a:lnSpc>
                <a:spcPts val="0"/>
              </a:lnSpc>
              <a:spcBef>
                <a:spcPts val="2400"/>
              </a:spcBef>
            </a:pPr>
            <a:r>
              <a:rPr lang="ru-RU" sz="1914" dirty="0">
                <a:latin typeface="FuturaFuturisC" pitchFamily="2" charset="0"/>
                <a:cs typeface="Futura Medium" panose="020B0602020204020303" pitchFamily="34" charset="-79"/>
              </a:rPr>
              <a:t>Огнетушитель ОП-8(б)-ABCE </a:t>
            </a:r>
          </a:p>
          <a:p>
            <a:pPr marL="6754" marR="2001506">
              <a:lnSpc>
                <a:spcPts val="0"/>
              </a:lnSpc>
              <a:spcBef>
                <a:spcPts val="2400"/>
              </a:spcBef>
            </a:pPr>
            <a:r>
              <a:rPr lang="ru-RU" sz="1914" dirty="0">
                <a:latin typeface="FuturaFuturisC" pitchFamily="2" charset="0"/>
                <a:cs typeface="Futura Medium" panose="020B0602020204020303" pitchFamily="34" charset="-79"/>
              </a:rPr>
              <a:t>взрывозащищенный</a:t>
            </a:r>
          </a:p>
        </p:txBody>
      </p:sp>
      <p:sp>
        <p:nvSpPr>
          <p:cNvPr id="39" name="object 11"/>
          <p:cNvSpPr txBox="1"/>
          <p:nvPr/>
        </p:nvSpPr>
        <p:spPr>
          <a:xfrm>
            <a:off x="3698170" y="5887339"/>
            <a:ext cx="653397" cy="220658"/>
          </a:xfrm>
          <a:prstGeom prst="rect">
            <a:avLst/>
          </a:prstGeom>
        </p:spPr>
        <p:txBody>
          <a:bodyPr vert="horz" wrap="square" lIns="0" tIns="7767" rIns="0" bIns="0" rtlCol="0">
            <a:spAutoFit/>
          </a:bodyPr>
          <a:lstStyle/>
          <a:p>
            <a:pPr marL="6754">
              <a:spcBef>
                <a:spcPts val="61"/>
              </a:spcBef>
            </a:pPr>
            <a:r>
              <a:rPr sz="1383" dirty="0">
                <a:solidFill>
                  <a:schemeClr val="bg1"/>
                </a:solidFill>
                <a:latin typeface="FuturaFuturisC" pitchFamily="2" charset="0"/>
                <a:cs typeface="Futura Medium" panose="020B0602020204020303" pitchFamily="34" charset="-79"/>
              </a:rPr>
              <a:t>202</a:t>
            </a:r>
            <a:r>
              <a:rPr lang="ru-RU" sz="1383" dirty="0">
                <a:solidFill>
                  <a:schemeClr val="bg1"/>
                </a:solidFill>
                <a:latin typeface="FuturaFuturisC" pitchFamily="2" charset="0"/>
                <a:cs typeface="Futura Medium" panose="020B0602020204020303" pitchFamily="34" charset="-79"/>
              </a:rPr>
              <a:t>1</a:t>
            </a:r>
            <a:endParaRPr sz="1383" dirty="0">
              <a:solidFill>
                <a:schemeClr val="bg1"/>
              </a:solidFill>
              <a:latin typeface="FuturaFuturisC" pitchFamily="2" charset="0"/>
              <a:cs typeface="Futura Medium" panose="020B0602020204020303" pitchFamily="34" charset="-79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3557967" y="3816734"/>
            <a:ext cx="6961651" cy="115503"/>
            <a:chOff x="179994" y="1678346"/>
            <a:chExt cx="10333082" cy="125648"/>
          </a:xfrm>
        </p:grpSpPr>
        <p:sp>
          <p:nvSpPr>
            <p:cNvPr id="4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994" y="1689033"/>
              <a:ext cx="10333082" cy="11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00950" y="1679334"/>
              <a:ext cx="10311047" cy="91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200950" y="1678346"/>
              <a:ext cx="615948" cy="924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8224905" y="180000"/>
            <a:ext cx="2294713" cy="3786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61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83201B"/>
                </a:solidFill>
              </a:rPr>
              <a:t>БЕЗОПАСНАЯ СРЕДА</a:t>
            </a: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9"/>
          <p:cNvSpPr txBox="1">
            <a:spLocks/>
          </p:cNvSpPr>
          <p:nvPr/>
        </p:nvSpPr>
        <p:spPr>
          <a:xfrm>
            <a:off x="179997" y="2293529"/>
            <a:ext cx="5851710" cy="2563727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65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659" b="1" kern="0" dirty="0">
                <a:latin typeface="FuturaFuturisC" pitchFamily="2" charset="0"/>
              </a:rPr>
              <a:t>Сертификат соответствия</a:t>
            </a:r>
            <a:br>
              <a:rPr lang="ru-RU" sz="2659" b="1" kern="0" dirty="0">
                <a:latin typeface="FuturaFuturisC" pitchFamily="2" charset="0"/>
              </a:rPr>
            </a:br>
            <a:r>
              <a:rPr lang="ru-RU" sz="2659" b="1" kern="0" dirty="0">
                <a:latin typeface="FuturaFuturisC" pitchFamily="2" charset="0"/>
              </a:rPr>
              <a:t>ТР ЕАЭС 012/2011</a:t>
            </a:r>
            <a:br>
              <a:rPr lang="ru-RU" sz="2659" b="1" kern="0" dirty="0">
                <a:latin typeface="FuturaFuturisC" pitchFamily="2" charset="0"/>
              </a:rPr>
            </a:br>
            <a:r>
              <a:rPr lang="ru-RU" sz="2659" b="1" kern="0" dirty="0">
                <a:latin typeface="FuturaFuturisC" pitchFamily="2" charset="0"/>
              </a:rPr>
              <a:t>Технический регламент Таможенного союза</a:t>
            </a:r>
            <a:br>
              <a:rPr lang="ru-RU" sz="2659" b="1" kern="0" dirty="0">
                <a:latin typeface="FuturaFuturisC" pitchFamily="2" charset="0"/>
              </a:rPr>
            </a:br>
            <a:r>
              <a:rPr lang="ru-RU" sz="2659" b="1" kern="0" dirty="0">
                <a:latin typeface="FuturaFuturisC" pitchFamily="2" charset="0"/>
              </a:rPr>
              <a:t>"О безопасности оборудования для работы во взрывоопасных средах"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1301" r="2571" b="1445"/>
          <a:stretch/>
        </p:blipFill>
        <p:spPr>
          <a:xfrm>
            <a:off x="6107905" y="396636"/>
            <a:ext cx="4382663" cy="6339209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27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28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29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lang="en-US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10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31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95595"/>
            <a:ext cx="157552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</a:p>
        </p:txBody>
      </p:sp>
      <p:sp>
        <p:nvSpPr>
          <p:cNvPr id="32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33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12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9"/>
          <p:cNvSpPr txBox="1">
            <a:spLocks/>
          </p:cNvSpPr>
          <p:nvPr/>
        </p:nvSpPr>
        <p:spPr>
          <a:xfrm>
            <a:off x="179997" y="2088922"/>
            <a:ext cx="5927908" cy="3382156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65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659" b="1" kern="0" dirty="0">
                <a:latin typeface="FuturaFuturisC" pitchFamily="2" charset="0"/>
              </a:rPr>
              <a:t>Декларация соответствия баллона ОП-8</a:t>
            </a:r>
            <a:br>
              <a:rPr lang="ru-RU" sz="2659" b="1" kern="0" dirty="0">
                <a:latin typeface="FuturaFuturisC" pitchFamily="2" charset="0"/>
              </a:rPr>
            </a:br>
            <a:r>
              <a:rPr lang="ru-RU" sz="2659" b="1" kern="0" dirty="0">
                <a:latin typeface="FuturaFuturisC" pitchFamily="2" charset="0"/>
              </a:rPr>
              <a:t>ТР ТС 032/2013</a:t>
            </a:r>
            <a:br>
              <a:rPr lang="ru-RU" sz="2659" b="1" kern="0" dirty="0">
                <a:latin typeface="FuturaFuturisC" pitchFamily="2" charset="0"/>
              </a:rPr>
            </a:br>
            <a:r>
              <a:rPr lang="ru-RU" sz="2659" b="1" kern="0" dirty="0">
                <a:latin typeface="FuturaFuturisC" pitchFamily="2" charset="0"/>
              </a:rPr>
              <a:t>Технический регламент Таможенного союза</a:t>
            </a:r>
            <a:br>
              <a:rPr lang="ru-RU" sz="2659" b="1" kern="0" dirty="0">
                <a:latin typeface="FuturaFuturisC" pitchFamily="2" charset="0"/>
              </a:rPr>
            </a:br>
            <a:r>
              <a:rPr lang="ru-RU" sz="2659" b="1" kern="0" dirty="0">
                <a:latin typeface="FuturaFuturisC" pitchFamily="2" charset="0"/>
              </a:rPr>
              <a:t>"О безопасности оборудования, работающего под избыточным давлением"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2390" r="3343" b="6142"/>
          <a:stretch/>
        </p:blipFill>
        <p:spPr>
          <a:xfrm>
            <a:off x="6107111" y="602631"/>
            <a:ext cx="4382663" cy="5974647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40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41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42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43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1</a:t>
            </a:r>
            <a:r>
              <a:rPr lang="en-US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1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44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95595"/>
            <a:ext cx="157552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</a:p>
        </p:txBody>
      </p:sp>
      <p:sp>
        <p:nvSpPr>
          <p:cNvPr id="45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06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07706" y="2484437"/>
            <a:ext cx="1905000" cy="18288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6" y="2544354"/>
            <a:ext cx="1600200" cy="1708965"/>
          </a:xfrm>
          <a:prstGeom prst="rect">
            <a:avLst/>
          </a:prstGeom>
        </p:spPr>
      </p:pic>
      <p:sp>
        <p:nvSpPr>
          <p:cNvPr id="10" name="object 2"/>
          <p:cNvSpPr txBox="1">
            <a:spLocks noGrp="1"/>
          </p:cNvSpPr>
          <p:nvPr>
            <p:ph type="title"/>
          </p:nvPr>
        </p:nvSpPr>
        <p:spPr>
          <a:xfrm>
            <a:off x="2069306" y="4313237"/>
            <a:ext cx="6629400" cy="596766"/>
          </a:xfrm>
          <a:prstGeom prst="rect">
            <a:avLst/>
          </a:prstGeom>
        </p:spPr>
        <p:txBody>
          <a:bodyPr vert="horz" wrap="square" lIns="0" tIns="7430" rIns="0" bIns="0" rtlCol="0">
            <a:spAutoFit/>
          </a:bodyPr>
          <a:lstStyle/>
          <a:p>
            <a:pPr marL="6754" algn="ctr">
              <a:spcBef>
                <a:spcPts val="58"/>
              </a:spcBef>
            </a:pPr>
            <a:r>
              <a:rPr sz="3829" kern="1200" dirty="0">
                <a:latin typeface="FuturaFuturisC" pitchFamily="2" charset="0"/>
                <a:ea typeface="+mn-ea"/>
                <a:cs typeface="Futura Medium" panose="020B0602020204020303" pitchFamily="34" charset="-79"/>
              </a:rPr>
              <a:t>ООО “ПОЖАРНЫЙ ЭТАЛОН”</a:t>
            </a:r>
          </a:p>
        </p:txBody>
      </p:sp>
      <p:sp>
        <p:nvSpPr>
          <p:cNvPr id="5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392906" y="5532437"/>
            <a:ext cx="4572000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tabLst>
                <a:tab pos="723900" algn="l"/>
              </a:tabLst>
            </a:pPr>
            <a:r>
              <a:rPr lang="ru-RU" sz="1500" b="1" dirty="0">
                <a:latin typeface="Futura Medium"/>
              </a:rPr>
              <a:t>Адрес:	117342, г. Москва, ул. Бутлерова,</a:t>
            </a:r>
          </a:p>
          <a:p>
            <a:pPr marL="6754">
              <a:tabLst>
                <a:tab pos="723900" algn="l"/>
              </a:tabLst>
            </a:pPr>
            <a:r>
              <a:rPr lang="ru-RU" sz="1500" b="1" dirty="0">
                <a:latin typeface="Futura Medium"/>
              </a:rPr>
              <a:t>	д. 17, к. 95, оф. 30</a:t>
            </a:r>
          </a:p>
          <a:p>
            <a:pPr marL="6754"/>
            <a:endParaRPr lang="ru-RU" sz="1500" b="1" dirty="0">
              <a:latin typeface="Futura Medium"/>
            </a:endParaRPr>
          </a:p>
          <a:p>
            <a:pPr marL="6754">
              <a:tabLst>
                <a:tab pos="723900" algn="l"/>
              </a:tabLst>
            </a:pPr>
            <a:r>
              <a:rPr lang="ru-RU" sz="1500" b="1" dirty="0">
                <a:latin typeface="Futura Medium"/>
              </a:rPr>
              <a:t>тел.:</a:t>
            </a:r>
            <a:r>
              <a:rPr lang="en-US" sz="1500" b="1" dirty="0">
                <a:latin typeface="Futura Medium"/>
              </a:rPr>
              <a:t>	</a:t>
            </a:r>
            <a:r>
              <a:rPr lang="ru-RU" sz="1500" b="1" dirty="0">
                <a:latin typeface="Futura Medium"/>
              </a:rPr>
              <a:t>8 (495) 725-35-47</a:t>
            </a:r>
          </a:p>
          <a:p>
            <a:pPr marL="6754">
              <a:tabLst>
                <a:tab pos="360363" algn="l"/>
                <a:tab pos="723900" algn="l"/>
              </a:tabLst>
            </a:pPr>
            <a:r>
              <a:rPr lang="en-US" sz="1500" b="1" dirty="0">
                <a:latin typeface="Futura Medium"/>
              </a:rPr>
              <a:t>e-mail</a:t>
            </a:r>
            <a:r>
              <a:rPr lang="ru-RU" sz="1500" b="1" dirty="0">
                <a:latin typeface="Futura Medium"/>
              </a:rPr>
              <a:t>:	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info@fireetalon.ru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54">
              <a:tabLst>
                <a:tab pos="360363" algn="l"/>
                <a:tab pos="723900" algn="l"/>
              </a:tabLst>
            </a:pPr>
            <a:endParaRPr lang="ru-RU" sz="1500" b="1" dirty="0">
              <a:latin typeface="Futura Medium"/>
            </a:endParaRPr>
          </a:p>
          <a:p>
            <a:pPr marL="723900">
              <a:tabLst>
                <a:tab pos="360363" algn="l"/>
                <a:tab pos="723900" algn="l"/>
              </a:tabLst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www.fireetalon.ru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6"/>
          <p:cNvSpPr/>
          <p:nvPr/>
        </p:nvSpPr>
        <p:spPr>
          <a:xfrm>
            <a:off x="179999" y="6928940"/>
            <a:ext cx="10310569" cy="451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9819756" y="6928938"/>
            <a:ext cx="692244" cy="441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22" name="object 8"/>
          <p:cNvSpPr/>
          <p:nvPr/>
        </p:nvSpPr>
        <p:spPr>
          <a:xfrm>
            <a:off x="179998" y="6928938"/>
            <a:ext cx="82656" cy="451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23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2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5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34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35" name="object 12"/>
          <p:cNvSpPr txBox="1"/>
          <p:nvPr/>
        </p:nvSpPr>
        <p:spPr>
          <a:xfrm>
            <a:off x="376641" y="1857851"/>
            <a:ext cx="5008130" cy="4877696"/>
          </a:xfrm>
          <a:prstGeom prst="rect">
            <a:avLst/>
          </a:prstGeom>
        </p:spPr>
        <p:txBody>
          <a:bodyPr vert="horz" wrap="square" lIns="0" tIns="17223" rIns="0" bIns="0" rtlCol="0">
            <a:spAutoFit/>
          </a:bodyPr>
          <a:lstStyle/>
          <a:p>
            <a:pPr marL="6754" marR="2702">
              <a:lnSpc>
                <a:spcPts val="1500"/>
              </a:lnSpc>
              <a:spcBef>
                <a:spcPts val="135"/>
              </a:spcBef>
            </a:pPr>
            <a:r>
              <a:rPr lang="ru-RU" sz="1700" b="1" dirty="0">
                <a:latin typeface="FuturaFuturisC" pitchFamily="2" charset="0"/>
                <a:cs typeface="Arial"/>
              </a:rPr>
              <a:t>ОСНОВНЫЕ </a:t>
            </a:r>
            <a:r>
              <a:rPr sz="1700" b="1" dirty="0">
                <a:latin typeface="FuturaFuturisC" pitchFamily="2" charset="0"/>
                <a:cs typeface="Arial"/>
              </a:rPr>
              <a:t>ТЕХНИЧЕСКИЕ </a:t>
            </a:r>
            <a:r>
              <a:rPr lang="ru-RU" sz="1700" b="1" dirty="0">
                <a:latin typeface="FuturaFuturisC" pitchFamily="2" charset="0"/>
                <a:cs typeface="Arial"/>
              </a:rPr>
              <a:t>Х</a:t>
            </a:r>
            <a:r>
              <a:rPr sz="1700" b="1" dirty="0">
                <a:latin typeface="FuturaFuturisC" pitchFamily="2" charset="0"/>
                <a:cs typeface="Arial"/>
              </a:rPr>
              <a:t>АРАКТЕРИСТИКИ</a:t>
            </a:r>
            <a:endParaRPr lang="ru-RU" sz="1700" b="1" dirty="0">
              <a:latin typeface="FuturaFuturisC" pitchFamily="2" charset="0"/>
              <a:cs typeface="Arial"/>
            </a:endParaRPr>
          </a:p>
          <a:p>
            <a:pPr marL="6754" marR="2702">
              <a:lnSpc>
                <a:spcPts val="1500"/>
              </a:lnSpc>
              <a:spcBef>
                <a:spcPts val="135"/>
              </a:spcBef>
            </a:pPr>
            <a:endParaRPr lang="ru-RU" sz="1200" b="1" dirty="0">
              <a:latin typeface="FuturaFuturisC" pitchFamily="2" charset="0"/>
              <a:cs typeface="Arial"/>
            </a:endParaRP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r>
              <a:rPr lang="ru-RU" sz="1700" b="1" dirty="0">
                <a:latin typeface="FuturaFuturisC" pitchFamily="2" charset="0"/>
                <a:cs typeface="Arial"/>
              </a:rPr>
              <a:t>Огнетушащая способность при тушении модельного очага пожара:</a:t>
            </a:r>
            <a:endParaRPr lang="en-US" sz="1700" b="1" dirty="0">
              <a:latin typeface="FuturaFuturisC" pitchFamily="2" charset="0"/>
              <a:cs typeface="Arial"/>
            </a:endParaRPr>
          </a:p>
          <a:p>
            <a:pPr marR="2702" indent="268288">
              <a:lnSpc>
                <a:spcPts val="1500"/>
              </a:lnSpc>
              <a:spcBef>
                <a:spcPts val="135"/>
              </a:spcBef>
            </a:pPr>
            <a:r>
              <a:rPr lang="ru-RU" sz="1700" dirty="0">
                <a:latin typeface="FuturaFuturisC" pitchFamily="2" charset="0"/>
                <a:cs typeface="Arial"/>
              </a:rPr>
              <a:t>- класс А, не менее </a:t>
            </a:r>
            <a:r>
              <a:rPr lang="ru-RU" sz="1700" b="1" dirty="0">
                <a:latin typeface="FuturaFuturisC" pitchFamily="2" charset="0"/>
                <a:cs typeface="Arial"/>
              </a:rPr>
              <a:t>4</a:t>
            </a:r>
            <a:r>
              <a:rPr lang="en-US" sz="1700" b="1" dirty="0">
                <a:latin typeface="FuturaFuturisC" pitchFamily="2" charset="0"/>
                <a:cs typeface="Arial"/>
              </a:rPr>
              <a:t>A</a:t>
            </a:r>
            <a:endParaRPr lang="ru-RU" sz="1700" b="1" dirty="0">
              <a:latin typeface="FuturaFuturisC" pitchFamily="2" charset="0"/>
              <a:cs typeface="Arial"/>
            </a:endParaRPr>
          </a:p>
          <a:p>
            <a:pPr marL="266700" marR="2702">
              <a:lnSpc>
                <a:spcPts val="1500"/>
              </a:lnSpc>
              <a:spcBef>
                <a:spcPts val="135"/>
              </a:spcBef>
            </a:pPr>
            <a:r>
              <a:rPr lang="ru-RU" sz="1700" dirty="0">
                <a:latin typeface="FuturaFuturisC" pitchFamily="2" charset="0"/>
                <a:cs typeface="Arial"/>
              </a:rPr>
              <a:t>- класс В, не менее</a:t>
            </a:r>
            <a:r>
              <a:rPr lang="en-US" sz="1700" dirty="0">
                <a:latin typeface="FuturaFuturisC" pitchFamily="2" charset="0"/>
                <a:cs typeface="Arial"/>
              </a:rPr>
              <a:t> </a:t>
            </a:r>
            <a:r>
              <a:rPr lang="ru-RU" sz="1700" b="1" dirty="0">
                <a:latin typeface="FuturaFuturisC" pitchFamily="2" charset="0"/>
                <a:cs typeface="Arial"/>
              </a:rPr>
              <a:t>144</a:t>
            </a:r>
            <a:r>
              <a:rPr lang="en-US" sz="1700" b="1" dirty="0">
                <a:latin typeface="FuturaFuturisC" pitchFamily="2" charset="0"/>
                <a:cs typeface="Arial"/>
              </a:rPr>
              <a:t>B</a:t>
            </a:r>
            <a:endParaRPr lang="ru-RU" sz="1700" b="1" dirty="0">
              <a:latin typeface="FuturaFuturisC" pitchFamily="2" charset="0"/>
              <a:cs typeface="Arial"/>
            </a:endParaRP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endParaRPr lang="ru-RU" sz="1200" b="1" dirty="0">
              <a:latin typeface="FuturaFuturisC" pitchFamily="2" charset="0"/>
              <a:cs typeface="Arial"/>
            </a:endParaRP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r>
              <a:rPr lang="ru-RU" sz="1700" b="1" dirty="0">
                <a:latin typeface="FuturaFuturisC" pitchFamily="2" charset="0"/>
                <a:cs typeface="Arial"/>
              </a:rPr>
              <a:t>Масса и марка применяемого огнетушащего вещества:</a:t>
            </a:r>
          </a:p>
          <a:p>
            <a:pPr marL="266700" marR="2702">
              <a:lnSpc>
                <a:spcPts val="1500"/>
              </a:lnSpc>
              <a:spcBef>
                <a:spcPts val="135"/>
              </a:spcBef>
            </a:pPr>
            <a:r>
              <a:rPr lang="ru-RU" sz="1700" dirty="0">
                <a:latin typeface="FuturaFuturisC" pitchFamily="2" charset="0"/>
                <a:cs typeface="Arial"/>
              </a:rPr>
              <a:t>- 8 кг «ВЕКСОН®-АВС 50»</a:t>
            </a: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endParaRPr lang="ru-RU" sz="1500" dirty="0">
              <a:latin typeface="FuturaFuturisC" pitchFamily="2" charset="0"/>
              <a:cs typeface="Arial"/>
            </a:endParaRP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r>
              <a:rPr lang="ru-RU" sz="1700" b="1" dirty="0">
                <a:latin typeface="FuturaFuturisC" pitchFamily="2" charset="0"/>
                <a:cs typeface="Arial"/>
              </a:rPr>
              <a:t>Диапазон температур эксплуатации огнетушителя:</a:t>
            </a:r>
          </a:p>
          <a:p>
            <a:pPr marL="266700" marR="2702">
              <a:lnSpc>
                <a:spcPts val="1500"/>
              </a:lnSpc>
              <a:spcBef>
                <a:spcPts val="135"/>
              </a:spcBef>
            </a:pPr>
            <a:r>
              <a:rPr lang="ru-RU" sz="1700" dirty="0">
                <a:latin typeface="FuturaFuturisC" pitchFamily="2" charset="0"/>
                <a:cs typeface="Arial"/>
              </a:rPr>
              <a:t>- от </a:t>
            </a:r>
            <a:r>
              <a:rPr lang="ru-RU" sz="1700" b="1" dirty="0">
                <a:latin typeface="FuturaFuturisC" pitchFamily="2" charset="0"/>
                <a:cs typeface="Arial"/>
              </a:rPr>
              <a:t>-50°С до +50°С</a:t>
            </a: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endParaRPr lang="ru-RU" sz="1500" b="1" dirty="0">
              <a:latin typeface="FuturaFuturisC" pitchFamily="2" charset="0"/>
              <a:cs typeface="Arial"/>
            </a:endParaRP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r>
              <a:rPr lang="ru-RU" sz="1700" b="1" dirty="0">
                <a:latin typeface="FuturaFuturisC" pitchFamily="2" charset="0"/>
                <a:cs typeface="Arial"/>
              </a:rPr>
              <a:t>Диапазон температур эксплуатации огнетушащего вещества (ОТВ):</a:t>
            </a:r>
          </a:p>
          <a:p>
            <a:pPr marL="269875" marR="2702">
              <a:lnSpc>
                <a:spcPts val="1500"/>
              </a:lnSpc>
              <a:spcBef>
                <a:spcPts val="135"/>
              </a:spcBef>
            </a:pPr>
            <a:r>
              <a:rPr lang="ru-RU" sz="1700" dirty="0">
                <a:latin typeface="FuturaFuturisC" pitchFamily="2" charset="0"/>
                <a:cs typeface="Arial"/>
              </a:rPr>
              <a:t>- от </a:t>
            </a:r>
            <a:r>
              <a:rPr lang="ru-RU" sz="1700" b="1" dirty="0">
                <a:latin typeface="FuturaFuturisC" pitchFamily="2" charset="0"/>
                <a:cs typeface="Arial"/>
              </a:rPr>
              <a:t>-65°С до +70°С</a:t>
            </a: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endParaRPr lang="ru-RU" sz="1700" b="1" dirty="0">
              <a:latin typeface="FuturaFuturisC" pitchFamily="2" charset="0"/>
              <a:cs typeface="Arial"/>
            </a:endParaRP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r>
              <a:rPr lang="ru-RU" sz="1700" b="1" dirty="0">
                <a:latin typeface="FuturaFuturisC" pitchFamily="2" charset="0"/>
                <a:cs typeface="Arial"/>
              </a:rPr>
              <a:t>Срок службы и перезарядки огнетушителей:</a:t>
            </a:r>
          </a:p>
          <a:p>
            <a:pPr marL="285750" marR="2702" indent="-19050">
              <a:lnSpc>
                <a:spcPts val="1500"/>
              </a:lnSpc>
              <a:spcBef>
                <a:spcPts val="135"/>
              </a:spcBef>
              <a:buFontTx/>
              <a:buChar char="-"/>
            </a:pPr>
            <a:r>
              <a:rPr lang="ru-RU" sz="1700" b="1" dirty="0">
                <a:latin typeface="FuturaFuturisC" pitchFamily="2" charset="0"/>
                <a:cs typeface="Arial"/>
              </a:rPr>
              <a:t> 10 лет</a:t>
            </a: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endParaRPr lang="ru-RU" sz="1700" b="1" dirty="0">
              <a:latin typeface="FuturaFuturisC" pitchFamily="2" charset="0"/>
              <a:cs typeface="Arial"/>
            </a:endParaRPr>
          </a:p>
          <a:p>
            <a:pPr marR="2702">
              <a:lnSpc>
                <a:spcPts val="1500"/>
              </a:lnSpc>
              <a:spcBef>
                <a:spcPts val="135"/>
              </a:spcBef>
            </a:pPr>
            <a:r>
              <a:rPr lang="ru-RU" sz="1700" b="1" dirty="0">
                <a:latin typeface="FuturaFuturisC" pitchFamily="2" charset="0"/>
                <a:cs typeface="Arial"/>
              </a:rPr>
              <a:t>Гарантийный срок эксплуатации:</a:t>
            </a:r>
          </a:p>
          <a:p>
            <a:pPr marR="2702" indent="268288">
              <a:lnSpc>
                <a:spcPts val="1500"/>
              </a:lnSpc>
              <a:spcBef>
                <a:spcPts val="135"/>
              </a:spcBef>
            </a:pPr>
            <a:r>
              <a:rPr lang="ru-RU" sz="1700" dirty="0">
                <a:latin typeface="FuturaFuturisC" pitchFamily="2" charset="0"/>
                <a:cs typeface="Arial"/>
              </a:rPr>
              <a:t>- </a:t>
            </a:r>
            <a:r>
              <a:rPr lang="ru-RU" sz="1700" b="1" dirty="0">
                <a:latin typeface="FuturaFuturisC" pitchFamily="2" charset="0"/>
                <a:cs typeface="Arial"/>
              </a:rPr>
              <a:t>48 месяцев</a:t>
            </a:r>
            <a:endParaRPr sz="1700" dirty="0">
              <a:latin typeface="FuturaFuturisC" pitchFamily="2" charset="0"/>
              <a:cs typeface="Arial"/>
            </a:endParaRPr>
          </a:p>
        </p:txBody>
      </p:sp>
      <p:sp>
        <p:nvSpPr>
          <p:cNvPr id="37" name="object 9"/>
          <p:cNvSpPr txBox="1">
            <a:spLocks noGrp="1"/>
          </p:cNvSpPr>
          <p:nvPr>
            <p:ph type="title"/>
          </p:nvPr>
        </p:nvSpPr>
        <p:spPr>
          <a:xfrm>
            <a:off x="179994" y="425361"/>
            <a:ext cx="10332004" cy="1172376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/>
          <a:p>
            <a:pPr algn="ctr"/>
            <a:r>
              <a:rPr lang="ru-RU" dirty="0">
                <a:latin typeface="FuturaFuturisC" pitchFamily="2" charset="0"/>
              </a:rPr>
              <a:t>ОГНЕТУШИТЕЛИ ПОРОШКОВЫЕ С БАЛЛОНОМ ВЫСОКОГО ДАВЛЕНИЯ ВЗРЫВОЗАЩИЩЕННЫЕ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16" y="2277856"/>
            <a:ext cx="2497140" cy="332759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63" y="2277856"/>
            <a:ext cx="2494301" cy="3323815"/>
          </a:xfrm>
          <a:prstGeom prst="rect">
            <a:avLst/>
          </a:prstGeom>
        </p:spPr>
      </p:pic>
      <p:sp>
        <p:nvSpPr>
          <p:cNvPr id="40" name="object 9"/>
          <p:cNvSpPr txBox="1">
            <a:spLocks/>
          </p:cNvSpPr>
          <p:nvPr/>
        </p:nvSpPr>
        <p:spPr>
          <a:xfrm>
            <a:off x="5422263" y="1636754"/>
            <a:ext cx="2492714" cy="634225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65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6754" algn="ctr">
              <a:lnSpc>
                <a:spcPts val="4076"/>
              </a:lnSpc>
            </a:pPr>
            <a:r>
              <a:rPr lang="ru-RU" sz="1702" b="1" dirty="0">
                <a:latin typeface="Arial" panose="020B0604020202020204" pitchFamily="34" charset="0"/>
                <a:cs typeface="Arial" panose="020B0604020202020204" pitchFamily="34" charset="0"/>
              </a:rPr>
              <a:t>ОП-8(б)-</a:t>
            </a:r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ABCE-0</a:t>
            </a:r>
            <a:r>
              <a:rPr lang="ru-RU" sz="1702" b="1" dirty="0">
                <a:latin typeface="Arial" panose="020B0604020202020204" pitchFamily="34" charset="0"/>
                <a:cs typeface="Arial" panose="020B0604020202020204" pitchFamily="34" charset="0"/>
              </a:rPr>
              <a:t>1(Ш)</a:t>
            </a:r>
            <a:endParaRPr lang="ru-RU" sz="1702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9"/>
          <p:cNvSpPr txBox="1">
            <a:spLocks/>
          </p:cNvSpPr>
          <p:nvPr/>
        </p:nvSpPr>
        <p:spPr>
          <a:xfrm>
            <a:off x="7972116" y="1643630"/>
            <a:ext cx="2497140" cy="552407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65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6754" algn="ctr">
              <a:lnSpc>
                <a:spcPts val="4076"/>
              </a:lnSpc>
            </a:pPr>
            <a:r>
              <a:rPr lang="ru-RU" sz="1702" b="1" dirty="0">
                <a:latin typeface="Arial" panose="020B0604020202020204" pitchFamily="34" charset="0"/>
                <a:cs typeface="Arial" panose="020B0604020202020204" pitchFamily="34" charset="0"/>
              </a:rPr>
              <a:t>ОП-8(б)-</a:t>
            </a:r>
            <a:r>
              <a:rPr lang="en-US" sz="1702" b="1" dirty="0">
                <a:latin typeface="Arial" panose="020B0604020202020204" pitchFamily="34" charset="0"/>
                <a:cs typeface="Arial" panose="020B0604020202020204" pitchFamily="34" charset="0"/>
              </a:rPr>
              <a:t>ABCE-0</a:t>
            </a:r>
            <a:r>
              <a:rPr lang="ru-RU" sz="1702" b="1" dirty="0">
                <a:latin typeface="Arial" panose="020B0604020202020204" pitchFamily="34" charset="0"/>
                <a:cs typeface="Arial" panose="020B0604020202020204" pitchFamily="34" charset="0"/>
              </a:rPr>
              <a:t>2(Ш)</a:t>
            </a:r>
            <a:endParaRPr lang="ru-RU" sz="1702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9"/>
          <p:cNvSpPr txBox="1">
            <a:spLocks/>
          </p:cNvSpPr>
          <p:nvPr/>
        </p:nvSpPr>
        <p:spPr>
          <a:xfrm>
            <a:off x="5439267" y="5621928"/>
            <a:ext cx="2475710" cy="352096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65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6754" algn="ctr">
              <a:lnSpc>
                <a:spcPts val="1861"/>
              </a:lnSpc>
            </a:pPr>
            <a:r>
              <a:rPr lang="ru-RU" sz="1702" dirty="0">
                <a:latin typeface="FuturaFuturisC" pitchFamily="2" charset="0"/>
              </a:rPr>
              <a:t>Порошковое покрытие</a:t>
            </a:r>
            <a:endParaRPr lang="ru-RU" sz="1702" kern="0" dirty="0">
              <a:latin typeface="FuturaFuturisC" pitchFamily="2" charset="0"/>
            </a:endParaRPr>
          </a:p>
        </p:txBody>
      </p:sp>
      <p:sp>
        <p:nvSpPr>
          <p:cNvPr id="43" name="object 9"/>
          <p:cNvSpPr txBox="1">
            <a:spLocks/>
          </p:cNvSpPr>
          <p:nvPr/>
        </p:nvSpPr>
        <p:spPr>
          <a:xfrm>
            <a:off x="7972116" y="5614706"/>
            <a:ext cx="2497141" cy="518808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65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6754" algn="ctr">
              <a:lnSpc>
                <a:spcPts val="1595"/>
              </a:lnSpc>
            </a:pPr>
            <a:r>
              <a:rPr lang="ru-RU" sz="1702" dirty="0" err="1">
                <a:latin typeface="FuturaFuturisC" pitchFamily="2" charset="0"/>
              </a:rPr>
              <a:t>Резино</a:t>
            </a:r>
            <a:r>
              <a:rPr lang="ru-RU" sz="1702" dirty="0">
                <a:latin typeface="FuturaFuturisC" pitchFamily="2" charset="0"/>
              </a:rPr>
              <a:t>-полимерное покрытие</a:t>
            </a:r>
            <a:endParaRPr lang="ru-RU" sz="1702" kern="0" dirty="0">
              <a:latin typeface="FuturaFuturisC" pitchFamily="2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179994" y="1678346"/>
            <a:ext cx="10333082" cy="125648"/>
            <a:chOff x="179994" y="1678346"/>
            <a:chExt cx="10333082" cy="125648"/>
          </a:xfrm>
        </p:grpSpPr>
        <p:sp>
          <p:nvSpPr>
            <p:cNvPr id="4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994" y="1689033"/>
              <a:ext cx="10333082" cy="11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00950" y="1679334"/>
              <a:ext cx="10311047" cy="91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00951" y="1678346"/>
              <a:ext cx="1465200" cy="9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26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9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27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  <a:endParaRPr lang="en-US" dirty="0">
              <a:latin typeface="FuturaFuturisC" pitchFamily="2" charset="0"/>
            </a:endParaRPr>
          </a:p>
          <a:p>
            <a:pPr marL="6754">
              <a:lnSpc>
                <a:spcPts val="864"/>
              </a:lnSpc>
            </a:pPr>
            <a:r>
              <a:rPr lang="en-US" dirty="0">
                <a:solidFill>
                  <a:srgbClr val="C31C14"/>
                </a:solidFill>
                <a:latin typeface="FuturaFuturisC" pitchFamily="2" charset="0"/>
                <a:hlinkClick r:id="rId10"/>
              </a:rPr>
              <a:t>www.fireetalon.ru</a:t>
            </a:r>
            <a:endParaRPr lang="ru-RU" dirty="0">
              <a:latin typeface="FuturaFuturis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3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12"/>
          <p:cNvSpPr txBox="1"/>
          <p:nvPr/>
        </p:nvSpPr>
        <p:spPr>
          <a:xfrm>
            <a:off x="221326" y="1704864"/>
            <a:ext cx="3870512" cy="3556822"/>
          </a:xfrm>
          <a:prstGeom prst="rect">
            <a:avLst/>
          </a:prstGeom>
        </p:spPr>
        <p:txBody>
          <a:bodyPr vert="horz" wrap="square" lIns="0" tIns="17223" rIns="0" bIns="0" rtlCol="0">
            <a:spAutoFit/>
          </a:bodyPr>
          <a:lstStyle/>
          <a:p>
            <a:pPr marL="140987" marR="2702" indent="-134233">
              <a:buFontTx/>
              <a:buChar char="-"/>
            </a:pPr>
            <a:r>
              <a:rPr lang="ru-RU" sz="2000" dirty="0">
                <a:latin typeface="FuturaFuturisC" pitchFamily="2" charset="0"/>
                <a:cs typeface="Arial"/>
              </a:rPr>
              <a:t>ШАХТЫ И РУДНИКИ;</a:t>
            </a:r>
          </a:p>
          <a:p>
            <a:pPr marL="140987" marR="2702" indent="-134233">
              <a:buFontTx/>
              <a:buChar char="-"/>
            </a:pPr>
            <a:endParaRPr lang="ru-RU" sz="1500" dirty="0">
              <a:latin typeface="FuturaFuturisC" pitchFamily="2" charset="0"/>
              <a:cs typeface="Arial"/>
            </a:endParaRPr>
          </a:p>
          <a:p>
            <a:pPr marL="140987" marR="2702" indent="-134233">
              <a:buFontTx/>
              <a:buChar char="-"/>
            </a:pPr>
            <a:r>
              <a:rPr lang="ru-RU" sz="2000" dirty="0">
                <a:latin typeface="FuturaFuturisC" pitchFamily="2" charset="0"/>
                <a:cs typeface="Arial"/>
              </a:rPr>
              <a:t>ЗДАНИЯ И СООРУЖЕНИЯ ДЛЯ ХРАНЕНИЯ, ПЕРЕРАБОТКИ И ПРОИЗВОДСТВА ОПАСНЫХ ВЗРЫВЧАТЫХ И ГОРЮЧИХ ВЕЩЕСТВ;</a:t>
            </a:r>
          </a:p>
          <a:p>
            <a:pPr marL="140987" marR="2702" indent="-134233">
              <a:buFontTx/>
              <a:buChar char="-"/>
            </a:pPr>
            <a:endParaRPr lang="ru-RU" sz="1500" dirty="0">
              <a:latin typeface="FuturaFuturisC" pitchFamily="2" charset="0"/>
              <a:cs typeface="Arial"/>
            </a:endParaRPr>
          </a:p>
          <a:p>
            <a:pPr marL="140987" marR="2702" indent="-134233">
              <a:buFontTx/>
              <a:buChar char="-"/>
            </a:pPr>
            <a:r>
              <a:rPr lang="ru-RU" sz="2000" dirty="0">
                <a:latin typeface="FuturaFuturisC" pitchFamily="2" charset="0"/>
                <a:cs typeface="Arial"/>
              </a:rPr>
              <a:t>ЗДАНИЯ И СООРУЖЕНИЯ ДЛЯ ХРАНЕНИЯ, ЛЕГКОВОСПЛАМЕНЯЮЩИХСЯ И ГОРЮЧИХ ЖИДКОСТЕЙ;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16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19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3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1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22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9" name="object 9"/>
          <p:cNvSpPr txBox="1">
            <a:spLocks noGrp="1"/>
          </p:cNvSpPr>
          <p:nvPr>
            <p:ph type="title"/>
          </p:nvPr>
        </p:nvSpPr>
        <p:spPr>
          <a:xfrm>
            <a:off x="179994" y="425361"/>
            <a:ext cx="10332004" cy="723993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/>
          <a:p>
            <a:pPr algn="ctr"/>
            <a:r>
              <a:rPr lang="ru-RU" sz="4000" dirty="0">
                <a:latin typeface="FuturaFuturisC" pitchFamily="2" charset="0"/>
              </a:rPr>
              <a:t>ПРИМЕНЕНИЕ НАШИХ ОГНЕТУШИТЕЛЕЙ</a:t>
            </a:r>
          </a:p>
        </p:txBody>
      </p:sp>
      <p:pic>
        <p:nvPicPr>
          <p:cNvPr id="23" name="IMG_96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4312" y="1438228"/>
            <a:ext cx="6412148" cy="36064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994" y="5590343"/>
            <a:ext cx="103105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0987" marR="2702" indent="-134233">
              <a:buFontTx/>
              <a:buChar char="-"/>
            </a:pPr>
            <a:r>
              <a:rPr lang="ru-RU" sz="2000" dirty="0">
                <a:latin typeface="FuturaFuturisC" pitchFamily="2" charset="0"/>
                <a:cs typeface="Arial"/>
              </a:rPr>
              <a:t>ЗДАНИЯ, СООРУЖЕНИЯ И ПОМЕЩЕНИЯ ПРОИЗВОДСТВЕННОГО И СКЛАДСКОГО НАЗНАЧЕНИЯ КАТЕГОРИИ (А) и (Б)</a:t>
            </a:r>
            <a:r>
              <a:rPr lang="en-US" sz="2000" dirty="0">
                <a:latin typeface="FuturaFuturisC" pitchFamily="2" charset="0"/>
                <a:cs typeface="Arial"/>
              </a:rPr>
              <a:t> </a:t>
            </a:r>
            <a:r>
              <a:rPr lang="ru-RU" sz="2000" dirty="0">
                <a:latin typeface="FuturaFuturisC" pitchFamily="2" charset="0"/>
                <a:cs typeface="Arial"/>
              </a:rPr>
              <a:t>ПО ВЗРЫВОПОЖАРНОЙ И ПОЖАРНОЙ ОПАСНОСТИ (в соответствии с Федеральным законом "Технический регламент о требованиях пожарной безопасности" от 22.07.2008 № 123-ФЗ).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24312" y="5019695"/>
            <a:ext cx="6412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54" marR="2702" algn="r"/>
            <a:r>
              <a:rPr lang="ru-RU" sz="1200" dirty="0">
                <a:latin typeface="FuturaFuturisC" pitchFamily="2" charset="0"/>
                <a:cs typeface="Arial"/>
              </a:rPr>
              <a:t>Сертификационные испытания ООО «ПОЖАРНЫЙ ЭТАЛОН»</a:t>
            </a:r>
          </a:p>
          <a:p>
            <a:pPr marL="6754" marR="2702" algn="r"/>
            <a:r>
              <a:rPr lang="ru-RU" sz="1200" dirty="0">
                <a:latin typeface="FuturaFuturisC" pitchFamily="2" charset="0"/>
                <a:cs typeface="Arial"/>
              </a:rPr>
              <a:t>ОП-8(б)-</a:t>
            </a:r>
            <a:r>
              <a:rPr lang="en-US" sz="1200" dirty="0">
                <a:latin typeface="FuturaFuturisC" pitchFamily="2" charset="0"/>
                <a:cs typeface="Arial"/>
              </a:rPr>
              <a:t>ABCE-01(</a:t>
            </a:r>
            <a:r>
              <a:rPr lang="ru-RU" sz="1200" dirty="0">
                <a:latin typeface="FuturaFuturisC" pitchFamily="2" charset="0"/>
                <a:cs typeface="Arial"/>
              </a:rPr>
              <a:t>Ш), модельный очаг 144</a:t>
            </a:r>
            <a:r>
              <a:rPr lang="en-US" sz="1200" dirty="0">
                <a:latin typeface="FuturaFuturisC" pitchFamily="2" charset="0"/>
                <a:cs typeface="Arial"/>
              </a:rPr>
              <a:t>B</a:t>
            </a:r>
            <a:r>
              <a:rPr lang="ru-RU" sz="1200" dirty="0">
                <a:latin typeface="FuturaFuturisC" pitchFamily="2" charset="0"/>
                <a:cs typeface="Arial"/>
              </a:rPr>
              <a:t>, декабрь 2020 год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179994" y="1353166"/>
            <a:ext cx="10333082" cy="125648"/>
            <a:chOff x="179994" y="1678346"/>
            <a:chExt cx="10333082" cy="125648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994" y="1689033"/>
              <a:ext cx="10333082" cy="11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00950" y="1679334"/>
              <a:ext cx="10311047" cy="91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00951" y="1678346"/>
              <a:ext cx="2930400" cy="9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26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11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31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  <a:endParaRPr lang="en-US" dirty="0">
              <a:latin typeface="FuturaFuturisC" pitchFamily="2" charset="0"/>
            </a:endParaRPr>
          </a:p>
          <a:p>
            <a:pPr marL="6754">
              <a:lnSpc>
                <a:spcPts val="864"/>
              </a:lnSpc>
            </a:pPr>
            <a:r>
              <a:rPr lang="en-US" dirty="0">
                <a:solidFill>
                  <a:srgbClr val="C31C14"/>
                </a:solidFill>
                <a:latin typeface="FuturaFuturisC" pitchFamily="2" charset="0"/>
                <a:hlinkClick r:id="rId12"/>
              </a:rPr>
              <a:t>www.fireetalon.ru</a:t>
            </a:r>
            <a:endParaRPr lang="ru-RU" dirty="0">
              <a:latin typeface="FuturaFuturis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4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6"/>
          <p:cNvSpPr txBox="1"/>
          <p:nvPr/>
        </p:nvSpPr>
        <p:spPr>
          <a:xfrm>
            <a:off x="85534" y="793472"/>
            <a:ext cx="2764989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221326" y="1857990"/>
            <a:ext cx="7181980" cy="4972594"/>
          </a:xfrm>
          <a:prstGeom prst="rect">
            <a:avLst/>
          </a:prstGeom>
        </p:spPr>
        <p:txBody>
          <a:bodyPr vert="horz" wrap="square" lIns="0" tIns="17223" rIns="0" bIns="0" rtlCol="0">
            <a:spAutoFit/>
          </a:bodyPr>
          <a:lstStyle/>
          <a:p>
            <a:pPr marL="136766" marR="2702" indent="317431" algn="just">
              <a:tabLst>
                <a:tab pos="860273" algn="l"/>
              </a:tabLst>
            </a:pP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В настоящее время в зданиях и сооружениях для хранения, переработки и производства опасных взрывчатых и горючих веществ и в зданиях и сооружениях категории </a:t>
            </a:r>
            <a:r>
              <a:rPr lang="ru-RU" sz="23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(А)</a:t>
            </a: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 и </a:t>
            </a:r>
            <a:r>
              <a:rPr lang="ru-RU" sz="23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(Б)</a:t>
            </a: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 по взрывопожарной и пожарной опасности, как правило, устанавливаются и применяются типовые </a:t>
            </a:r>
            <a:r>
              <a:rPr lang="ru-RU" sz="2300" spc="-53" dirty="0" err="1">
                <a:latin typeface="Arial Narrow" panose="020B0606020202030204" pitchFamily="34" charset="0"/>
                <a:cs typeface="Arial" panose="020B0604020202020204" pitchFamily="34" charset="0"/>
              </a:rPr>
              <a:t>закачные</a:t>
            </a: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 порошковые огнетушители</a:t>
            </a:r>
            <a:r>
              <a:rPr lang="en-US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находящиеся под давлением, что несёт потенциальную угрозу и опасность возникновения чрезвычайной ситуации (взрыва или пожара) на защищаемом объекте.</a:t>
            </a:r>
          </a:p>
          <a:p>
            <a:pPr marL="136766" marR="2702" indent="317431" algn="just">
              <a:tabLst>
                <a:tab pos="860273" algn="l"/>
              </a:tabLst>
            </a:pP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Наши огнетушители созданы с учетом особенностей</a:t>
            </a:r>
            <a:b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и специфики подобного рода объектов, изготовлены</a:t>
            </a:r>
            <a:b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во взрывозащищенном исполнении, имеют маркировку </a:t>
            </a:r>
            <a:r>
              <a:rPr lang="ru-RU" sz="2300" spc="-53" dirty="0" err="1">
                <a:latin typeface="Arial Narrow" panose="020B0606020202030204" pitchFamily="34" charset="0"/>
                <a:cs typeface="Arial" panose="020B0604020202020204" pitchFamily="34" charset="0"/>
              </a:rPr>
              <a:t>взрывозащиты</a:t>
            </a: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3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I Mb</a:t>
            </a:r>
            <a:r>
              <a:rPr lang="ru-RU" sz="23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и сертификат соответствия</a:t>
            </a:r>
            <a:b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3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ТР ТС 012/2011</a:t>
            </a:r>
            <a:r>
              <a:rPr lang="ru-RU" sz="2300" spc="-53" dirty="0">
                <a:latin typeface="Arial Narrow" panose="020B0606020202030204" pitchFamily="34" charset="0"/>
                <a:cs typeface="Arial" panose="020B0604020202020204" pitchFamily="34" charset="0"/>
              </a:rPr>
              <a:t>, а также корпус огнетушителя не имеет давления до момента его инициирования.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18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19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20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21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4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3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24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5" name="object 9"/>
          <p:cNvSpPr txBox="1">
            <a:spLocks/>
          </p:cNvSpPr>
          <p:nvPr/>
        </p:nvSpPr>
        <p:spPr>
          <a:xfrm>
            <a:off x="179994" y="425361"/>
            <a:ext cx="10332004" cy="1172376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3457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/>
            <a:r>
              <a:rPr lang="ru-RU" kern="0" dirty="0">
                <a:latin typeface="FuturaFuturisC" pitchFamily="2" charset="0"/>
              </a:rPr>
              <a:t>ПРИМЕНЕНИЕ НАШИХ ОГНЕТУШИТЕЛЕЙ</a:t>
            </a:r>
            <a:br>
              <a:rPr lang="ru-RU" kern="0" dirty="0">
                <a:latin typeface="FuturaFuturisC" pitchFamily="2" charset="0"/>
              </a:rPr>
            </a:br>
            <a:r>
              <a:rPr lang="ru-RU" kern="0" dirty="0">
                <a:latin typeface="FuturaFuturisC" pitchFamily="2" charset="0"/>
              </a:rPr>
              <a:t>НА ОПАСНЫХ ПРОИЗВОДСТВЕННЫХ ОБЪЕКТАХ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25" y="1677018"/>
            <a:ext cx="2817174" cy="4312619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179994" y="1678346"/>
            <a:ext cx="10333082" cy="125648"/>
            <a:chOff x="179994" y="1678346"/>
            <a:chExt cx="10333082" cy="125648"/>
          </a:xfrm>
        </p:grpSpPr>
        <p:sp>
          <p:nvSpPr>
            <p:cNvPr id="2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994" y="1689033"/>
              <a:ext cx="10333082" cy="11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00950" y="1679334"/>
              <a:ext cx="10311047" cy="91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00951" y="1678346"/>
              <a:ext cx="4395600" cy="9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31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8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33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  <a:endParaRPr lang="en-US" dirty="0">
              <a:latin typeface="FuturaFuturisC" pitchFamily="2" charset="0"/>
            </a:endParaRPr>
          </a:p>
          <a:p>
            <a:pPr marL="6754">
              <a:lnSpc>
                <a:spcPts val="864"/>
              </a:lnSpc>
            </a:pPr>
            <a:r>
              <a:rPr lang="en-US" dirty="0">
                <a:solidFill>
                  <a:srgbClr val="C31C14"/>
                </a:solidFill>
                <a:latin typeface="FuturaFuturisC" pitchFamily="2" charset="0"/>
                <a:hlinkClick r:id="rId9"/>
              </a:rPr>
              <a:t>www.fireetalon.ru</a:t>
            </a:r>
            <a:endParaRPr lang="ru-RU" dirty="0">
              <a:latin typeface="FuturaFuturis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20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16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18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19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05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1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22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757" y="611134"/>
            <a:ext cx="103105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kern="0" dirty="0">
                <a:latin typeface="FuturaFuturisC" pitchFamily="2" charset="0"/>
                <a:ea typeface="+mj-ea"/>
                <a:cs typeface="Arial"/>
              </a:rPr>
              <a:t>ПРИМЕНЕНИЕ НАШИХ ОГНЕТУШИТЕЛЕЙ НА ЭЛЕКТРОПОДСТАНЦИЯХ И РАСПРЕДЕЛИТЕЛЬНЫХ УСТРОЙСТВАХ</a:t>
            </a:r>
          </a:p>
        </p:txBody>
      </p:sp>
      <p:sp>
        <p:nvSpPr>
          <p:cNvPr id="39" name="object 12"/>
          <p:cNvSpPr txBox="1"/>
          <p:nvPr/>
        </p:nvSpPr>
        <p:spPr>
          <a:xfrm>
            <a:off x="221326" y="1857990"/>
            <a:ext cx="7181980" cy="4818706"/>
          </a:xfrm>
          <a:prstGeom prst="rect">
            <a:avLst/>
          </a:prstGeom>
        </p:spPr>
        <p:txBody>
          <a:bodyPr vert="horz" wrap="square" lIns="0" tIns="17223" rIns="0" bIns="0" rtlCol="0">
            <a:spAutoFit/>
          </a:bodyPr>
          <a:lstStyle/>
          <a:p>
            <a:pPr marL="136766" marR="2702" indent="317431" algn="just">
              <a:tabLst>
                <a:tab pos="860273" algn="l"/>
              </a:tabLst>
            </a:pP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Как показала практика в настоящее время</a:t>
            </a:r>
            <a:b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на электроподстанциях, открытых и закрытых распределительных устройствах мощностью</a:t>
            </a:r>
            <a:b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6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6 000 – 10 000 Вольт</a:t>
            </a: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 применяются огнетушители</a:t>
            </a:r>
            <a:b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с  огнетушащим порошком пригодным к применению на электроустановках до </a:t>
            </a:r>
            <a:r>
              <a:rPr lang="ru-RU" sz="26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1 150 Вольт</a:t>
            </a: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, что несёт опасность поражения электрическим током оператора производящего тушение электроустановки под напряжением.</a:t>
            </a:r>
          </a:p>
          <a:p>
            <a:pPr marL="136766" marR="2702" indent="317431" algn="just">
              <a:tabLst>
                <a:tab pos="860273" algn="l"/>
              </a:tabLst>
            </a:pP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Нами разработан и произведён огнетушитель</a:t>
            </a:r>
            <a:b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с огнетушащим порошком способным применяться</a:t>
            </a:r>
            <a:b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600" spc="-53" dirty="0">
                <a:latin typeface="Arial Narrow" panose="020B0606020202030204" pitchFamily="34" charset="0"/>
                <a:cs typeface="Arial" panose="020B0604020202020204" pitchFamily="34" charset="0"/>
              </a:rPr>
              <a:t>на электроустановках под напряжением </a:t>
            </a:r>
            <a:r>
              <a:rPr lang="ru-RU" sz="2600" b="1" spc="-53" dirty="0">
                <a:latin typeface="Arial Narrow" panose="020B0606020202030204" pitchFamily="34" charset="0"/>
                <a:cs typeface="Arial" panose="020B0604020202020204" pitchFamily="34" charset="0"/>
              </a:rPr>
              <a:t>до 10 000 Вольт.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24" y="1677017"/>
            <a:ext cx="2817173" cy="3745233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179994" y="1678346"/>
            <a:ext cx="10333082" cy="125648"/>
            <a:chOff x="179994" y="1678346"/>
            <a:chExt cx="10333082" cy="125648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994" y="1689033"/>
              <a:ext cx="10333082" cy="11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00950" y="1679334"/>
              <a:ext cx="10311047" cy="91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00951" y="1678346"/>
              <a:ext cx="5860800" cy="9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27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8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30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  <a:endParaRPr lang="en-US" dirty="0">
              <a:latin typeface="FuturaFuturisC" pitchFamily="2" charset="0"/>
            </a:endParaRPr>
          </a:p>
          <a:p>
            <a:pPr marL="6754">
              <a:lnSpc>
                <a:spcPts val="864"/>
              </a:lnSpc>
            </a:pPr>
            <a:r>
              <a:rPr lang="en-US" dirty="0">
                <a:solidFill>
                  <a:srgbClr val="C31C14"/>
                </a:solidFill>
                <a:latin typeface="FuturaFuturisC" pitchFamily="2" charset="0"/>
                <a:hlinkClick r:id="rId9"/>
              </a:rPr>
              <a:t>www.fireetalon.ru</a:t>
            </a:r>
            <a:endParaRPr lang="ru-RU" dirty="0">
              <a:latin typeface="FuturaFuturis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18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Группа 44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56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58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59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60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6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62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63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64" name="object 9"/>
          <p:cNvSpPr txBox="1">
            <a:spLocks/>
          </p:cNvSpPr>
          <p:nvPr/>
        </p:nvSpPr>
        <p:spPr>
          <a:xfrm>
            <a:off x="179994" y="425361"/>
            <a:ext cx="10332004" cy="1216435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3457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/>
            <a:r>
              <a:rPr lang="ru-RU" sz="3600" dirty="0">
                <a:latin typeface="FuturaFuturisC" pitchFamily="2" charset="0"/>
              </a:rPr>
              <a:t>ОСНОВНЫЕ ПРЕИМУЩЕСТВА</a:t>
            </a:r>
            <a:br>
              <a:rPr lang="ru-RU" sz="3600" dirty="0">
                <a:latin typeface="FuturaFuturisC" pitchFamily="2" charset="0"/>
              </a:rPr>
            </a:br>
            <a:r>
              <a:rPr lang="ru-RU" sz="3600" dirty="0">
                <a:latin typeface="FuturaFuturisC" pitchFamily="2" charset="0"/>
              </a:rPr>
              <a:t>НАШИХ ОНЕТУШИТЕЛЕЙ </a:t>
            </a:r>
            <a:endParaRPr lang="ru-RU" kern="0" dirty="0">
              <a:latin typeface="FuturaFuturisC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889" y="1938003"/>
            <a:ext cx="3044817" cy="998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Инновационное антикоррозийное </a:t>
            </a:r>
            <a:r>
              <a:rPr lang="ru-RU" sz="1500" dirty="0" err="1">
                <a:solidFill>
                  <a:schemeClr val="tx1"/>
                </a:solidFill>
                <a:latin typeface="FuturaBookC" pitchFamily="82" charset="0"/>
              </a:rPr>
              <a:t>резино</a:t>
            </a:r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-полимерное покрытие корпуса огнетушителя защищающее его от внешних вредных факторов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243686" y="1868479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sp>
        <p:nvSpPr>
          <p:cNvPr id="68" name="Прямоугольник 67"/>
          <p:cNvSpPr/>
          <p:nvPr/>
        </p:nvSpPr>
        <p:spPr>
          <a:xfrm>
            <a:off x="319889" y="3080008"/>
            <a:ext cx="3044817" cy="72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Стойкое к механическим воздействиям запорно-пусковое устройство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243686" y="3010484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sp>
        <p:nvSpPr>
          <p:cNvPr id="72" name="Прямоугольник 71"/>
          <p:cNvSpPr/>
          <p:nvPr/>
        </p:nvSpPr>
        <p:spPr>
          <a:xfrm>
            <a:off x="334365" y="3945292"/>
            <a:ext cx="3044817" cy="496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Высококачественный огнетушащий порошок «ВЕКСОН®-АВС 50»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258162" y="3875767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sp>
        <p:nvSpPr>
          <p:cNvPr id="74" name="Прямоугольник 73"/>
          <p:cNvSpPr/>
          <p:nvPr/>
        </p:nvSpPr>
        <p:spPr>
          <a:xfrm>
            <a:off x="334365" y="4607969"/>
            <a:ext cx="3044817" cy="496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Срок эксплуатации и перезарядки - 10 лет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258162" y="4538444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sp>
        <p:nvSpPr>
          <p:cNvPr id="77" name="Прямоугольник 76"/>
          <p:cNvSpPr/>
          <p:nvPr/>
        </p:nvSpPr>
        <p:spPr>
          <a:xfrm>
            <a:off x="334365" y="5281709"/>
            <a:ext cx="3044817" cy="998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Для безопасного применения в взрывопожароопасных средах огнетушитель до применения находится без давления.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258162" y="5212185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sp>
        <p:nvSpPr>
          <p:cNvPr id="79" name="Прямоугольник 78"/>
          <p:cNvSpPr/>
          <p:nvPr/>
        </p:nvSpPr>
        <p:spPr>
          <a:xfrm>
            <a:off x="3630666" y="1938003"/>
            <a:ext cx="3044817" cy="998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Возможность тушения электроустановок находящихся под напряжением до 10 000 Вольт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3554463" y="1868479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sp>
        <p:nvSpPr>
          <p:cNvPr id="81" name="Прямоугольник 80"/>
          <p:cNvSpPr/>
          <p:nvPr/>
        </p:nvSpPr>
        <p:spPr>
          <a:xfrm>
            <a:off x="3625421" y="3098024"/>
            <a:ext cx="3044817" cy="1339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Имеют обязательный сертификат соответствия ТР ЕАЭС 043/2017 «О требованиях к средствам обеспечения пожарной безопасности и пожаротушения»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3549218" y="3028500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sp>
        <p:nvSpPr>
          <p:cNvPr id="83" name="Прямоугольник 82"/>
          <p:cNvSpPr/>
          <p:nvPr/>
        </p:nvSpPr>
        <p:spPr>
          <a:xfrm>
            <a:off x="3625421" y="4598712"/>
            <a:ext cx="3044817" cy="16814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Имеют взрывозащищенное исполнение по классу I </a:t>
            </a:r>
            <a:r>
              <a:rPr lang="ru-RU" sz="1500" dirty="0" err="1">
                <a:solidFill>
                  <a:schemeClr val="tx1"/>
                </a:solidFill>
                <a:latin typeface="FuturaBookC" pitchFamily="82" charset="0"/>
              </a:rPr>
              <a:t>Mb</a:t>
            </a:r>
            <a:r>
              <a:rPr lang="ru-RU" sz="1500" dirty="0">
                <a:solidFill>
                  <a:schemeClr val="tx1"/>
                </a:solidFill>
                <a:latin typeface="FuturaBookC" pitchFamily="82" charset="0"/>
              </a:rPr>
              <a:t> и сертификат соответствия по ТР ТС 012/2011 Технический регламент Таможенного союза "О безопасности оборудования для работы во взрывоопасных средах"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6DAAF55-DF4F-9848-A951-FD8C4B549483}"/>
              </a:ext>
            </a:extLst>
          </p:cNvPr>
          <p:cNvSpPr/>
          <p:nvPr/>
        </p:nvSpPr>
        <p:spPr>
          <a:xfrm>
            <a:off x="3549218" y="4529188"/>
            <a:ext cx="152400" cy="152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4"/>
          </a:p>
        </p:txBody>
      </p:sp>
      <p:pic>
        <p:nvPicPr>
          <p:cNvPr id="29" name="IMG_96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0274" y="1760375"/>
            <a:ext cx="3466531" cy="447583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670238" y="6195051"/>
            <a:ext cx="3636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54" marR="2702" algn="r"/>
            <a:r>
              <a:rPr lang="ru-RU" sz="1200" dirty="0">
                <a:latin typeface="FuturaFuturisC" pitchFamily="2" charset="0"/>
                <a:cs typeface="Arial"/>
              </a:rPr>
              <a:t>Сертификационные испытания</a:t>
            </a:r>
          </a:p>
          <a:p>
            <a:pPr marL="6754" marR="2702" algn="r"/>
            <a:r>
              <a:rPr lang="ru-RU" sz="1200" dirty="0">
                <a:latin typeface="FuturaFuturisC" pitchFamily="2" charset="0"/>
                <a:cs typeface="Arial"/>
              </a:rPr>
              <a:t>ООО «ПОЖАРНЫЙ ЭТАЛОН» ОП-8(б)-</a:t>
            </a:r>
            <a:r>
              <a:rPr lang="en-US" sz="1200" dirty="0">
                <a:latin typeface="FuturaFuturisC" pitchFamily="2" charset="0"/>
                <a:cs typeface="Arial"/>
              </a:rPr>
              <a:t>ABCE-01(</a:t>
            </a:r>
            <a:r>
              <a:rPr lang="ru-RU" sz="1200" dirty="0">
                <a:latin typeface="FuturaFuturisC" pitchFamily="2" charset="0"/>
                <a:cs typeface="Arial"/>
              </a:rPr>
              <a:t>Ш),</a:t>
            </a:r>
          </a:p>
          <a:p>
            <a:pPr marL="6754" marR="2702" algn="r"/>
            <a:r>
              <a:rPr lang="ru-RU" sz="1200" dirty="0">
                <a:latin typeface="FuturaFuturisC" pitchFamily="2" charset="0"/>
                <a:cs typeface="Arial"/>
              </a:rPr>
              <a:t>модельный очаг 4А, декабрь 2020 год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79994" y="1678346"/>
            <a:ext cx="10333082" cy="125648"/>
            <a:chOff x="179994" y="1678346"/>
            <a:chExt cx="10333082" cy="125648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994" y="1689033"/>
              <a:ext cx="10333082" cy="11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00950" y="1679334"/>
              <a:ext cx="10311047" cy="91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00951" y="1678346"/>
              <a:ext cx="7326000" cy="9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35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10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38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  <a:endParaRPr lang="en-US" dirty="0">
              <a:latin typeface="FuturaFuturisC" pitchFamily="2" charset="0"/>
            </a:endParaRPr>
          </a:p>
          <a:p>
            <a:pPr marL="6754">
              <a:lnSpc>
                <a:spcPts val="864"/>
              </a:lnSpc>
            </a:pPr>
            <a:r>
              <a:rPr lang="en-US" dirty="0">
                <a:solidFill>
                  <a:srgbClr val="C31C14"/>
                </a:solidFill>
                <a:latin typeface="FuturaFuturisC" pitchFamily="2" charset="0"/>
                <a:hlinkClick r:id="rId11"/>
              </a:rPr>
              <a:t>www.fireetalon.ru</a:t>
            </a:r>
            <a:endParaRPr lang="ru-RU" dirty="0">
              <a:latin typeface="FuturaFuturis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0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396263"/>
              </p:ext>
            </p:extLst>
          </p:nvPr>
        </p:nvGraphicFramePr>
        <p:xfrm>
          <a:off x="262654" y="1903622"/>
          <a:ext cx="10112453" cy="474574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67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60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Характеристика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ООО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«Пожарный Эталон»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Производитель с металлическим ЗПУ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Производитель с пластиковым ЗПУ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Примечание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Толщина стенок корпуса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1,2 мм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1,0 мм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1,0 мм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Повышенное сопротивление корпуса огнетушителя к разрывным нагрузкам, внешним воздействиям и увеличенный срок эксплуатации корпуса огнетушителя.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Материал ЗПУ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Латунь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Латунь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Пластик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Улучшенные эксплуатационные характеристики и устойчивость к ударным нагрузкам.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66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Покрытие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</a:rPr>
                        <a:t>Резино</a:t>
                      </a:r>
                      <a:r>
                        <a:rPr lang="ru-RU" sz="1300" dirty="0">
                          <a:effectLst/>
                        </a:rPr>
                        <a:t>-полимерное покрытие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Порошковая краска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Порошковая краска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Устойчивое к ударам и агрессивной среде в шахтах покрытие. Инновационная разработка, не имеющая аналогов в РФ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Порошковая краска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Срок годности ОТВ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 лет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лет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 лет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Использование высококачественного ОТВ ВЕКСОН-ABC 50 c повышенными эксплуатационными характеристиками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1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Срок до перезарядки огнетушителя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 лет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лет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 лет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Возможность перезарядки 1 раз в 10 лет в связи с использованием порошка со сроком эксплуатации 10 лет и корпуса огнетушителя с повышенными характеристиками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48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Гарантийный срок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48 месяцев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 месяцев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18 месяцев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Инновационная технология сборки, наличие на производстве системы менеджмента качества, применение высококачественных компонентов позволяют гарантировать увеличенный в 3-4 раза срок гарантийного обслуживания огнетушителей.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43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Тушение оборудования под напряжением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10 000 Вольт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1 200 Вольт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1 150 Вольт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Улучшенные свойства ОТВ и устройства огнетушителя позволяют обеспечить повышенные характеристики на пробой при тушении установок под напряжением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25105" marR="251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14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15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16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17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7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0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21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22" name="object 9"/>
          <p:cNvSpPr txBox="1">
            <a:spLocks/>
          </p:cNvSpPr>
          <p:nvPr/>
        </p:nvSpPr>
        <p:spPr>
          <a:xfrm>
            <a:off x="262654" y="425361"/>
            <a:ext cx="10112453" cy="1062547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>
            <a:lvl1pPr>
              <a:defRPr sz="3457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/>
            <a:r>
              <a:rPr lang="ru-RU" sz="3100" dirty="0">
                <a:latin typeface="FuturaFuturisC" pitchFamily="2" charset="0"/>
              </a:rPr>
              <a:t>Сравнительные характеристики взрывозащищенных шахтных огнетушителей ОП-8(б)</a:t>
            </a:r>
            <a:r>
              <a:rPr lang="en-US" sz="3100" dirty="0">
                <a:latin typeface="FuturaFuturisC" pitchFamily="2" charset="0"/>
              </a:rPr>
              <a:t>-ABCE-(</a:t>
            </a:r>
            <a:r>
              <a:rPr lang="ru-RU" sz="3100" dirty="0">
                <a:latin typeface="FuturaFuturisC" pitchFamily="2" charset="0"/>
              </a:rPr>
              <a:t>Ш)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79994" y="1678346"/>
            <a:ext cx="10333082" cy="125648"/>
            <a:chOff x="179994" y="1678346"/>
            <a:chExt cx="10333082" cy="125648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9994" y="1689033"/>
              <a:ext cx="10333082" cy="11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00950" y="1679334"/>
              <a:ext cx="10311047" cy="914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00951" y="1678346"/>
              <a:ext cx="8791200" cy="9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27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7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29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  <a:endParaRPr lang="en-US" dirty="0">
              <a:latin typeface="FuturaFuturisC" pitchFamily="2" charset="0"/>
            </a:endParaRPr>
          </a:p>
          <a:p>
            <a:pPr marL="6754">
              <a:lnSpc>
                <a:spcPts val="864"/>
              </a:lnSpc>
            </a:pPr>
            <a:r>
              <a:rPr lang="en-US" dirty="0">
                <a:solidFill>
                  <a:srgbClr val="C31C14"/>
                </a:solidFill>
                <a:latin typeface="FuturaFuturisC" pitchFamily="2" charset="0"/>
                <a:hlinkClick r:id="rId8"/>
              </a:rPr>
              <a:t>www.fireetalon.ru</a:t>
            </a:r>
            <a:endParaRPr lang="ru-RU" dirty="0">
              <a:latin typeface="FuturaFuturisC" pitchFamily="2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30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31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32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33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4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38" name="object 52"/>
          <p:cNvSpPr txBox="1">
            <a:spLocks/>
          </p:cNvSpPr>
          <p:nvPr/>
        </p:nvSpPr>
        <p:spPr>
          <a:xfrm>
            <a:off x="2206184" y="10773781"/>
            <a:ext cx="2962507" cy="20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625"/>
              </a:lnSpc>
            </a:pPr>
            <a:r>
              <a:rPr lang="ru-RU">
                <a:latin typeface="FuturaFuturisC" pitchFamily="2" charset="0"/>
              </a:rPr>
              <a:t>ООО “ПОЖАРНЫЙ ЭТАЛОН”</a:t>
            </a:r>
            <a:endParaRPr lang="ru-RU" dirty="0">
              <a:latin typeface="FuturaFuturisC" pitchFamily="2" charset="0"/>
            </a:endParaRPr>
          </a:p>
        </p:txBody>
      </p:sp>
      <p:sp>
        <p:nvSpPr>
          <p:cNvPr id="39" name="object 52"/>
          <p:cNvSpPr txBox="1">
            <a:spLocks/>
          </p:cNvSpPr>
          <p:nvPr/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>
              <a:lnSpc>
                <a:spcPts val="864"/>
              </a:lnSpc>
            </a:pPr>
            <a:r>
              <a:rPr lang="ru-RU">
                <a:latin typeface="FuturaFuturisC" pitchFamily="2" charset="0"/>
              </a:rPr>
              <a:t>ООО “ПОЖАРНЫЙ ЭТАЛОН”</a:t>
            </a:r>
          </a:p>
          <a:p>
            <a:pPr marL="6754">
              <a:lnSpc>
                <a:spcPts val="864"/>
              </a:lnSpc>
            </a:pPr>
            <a:r>
              <a:rPr lang="en-US">
                <a:solidFill>
                  <a:srgbClr val="C31C14"/>
                </a:solidFill>
                <a:latin typeface="FuturaFuturisC" pitchFamily="2" charset="0"/>
                <a:hlinkClick r:id="rId8"/>
              </a:rPr>
              <a:t>www.fireetalon.ru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40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7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42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43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44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45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5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50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7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51" name="object 52"/>
          <p:cNvSpPr txBox="1">
            <a:spLocks/>
          </p:cNvSpPr>
          <p:nvPr/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>
              <a:lnSpc>
                <a:spcPts val="864"/>
              </a:lnSpc>
            </a:pPr>
            <a:r>
              <a:rPr lang="ru-RU">
                <a:latin typeface="FuturaFuturisC" pitchFamily="2" charset="0"/>
              </a:rPr>
              <a:t>ООО “ПОЖАРНЫЙ ЭТАЛОН”</a:t>
            </a:r>
          </a:p>
          <a:p>
            <a:pPr marL="6754">
              <a:lnSpc>
                <a:spcPts val="864"/>
              </a:lnSpc>
            </a:pPr>
            <a:r>
              <a:rPr lang="en-US">
                <a:solidFill>
                  <a:srgbClr val="C31C14"/>
                </a:solidFill>
                <a:latin typeface="FuturaFuturisC" pitchFamily="2" charset="0"/>
                <a:hlinkClick r:id="rId8"/>
              </a:rPr>
              <a:t>www.fireetalon.ru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0" y="0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0" y="685800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39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5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6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7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8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ru-RU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8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9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10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  <p:sp>
        <p:nvSpPr>
          <p:cNvPr id="13" name="object 52"/>
          <p:cNvSpPr txBox="1">
            <a:spLocks/>
          </p:cNvSpPr>
          <p:nvPr/>
        </p:nvSpPr>
        <p:spPr>
          <a:xfrm>
            <a:off x="8089106" y="7049938"/>
            <a:ext cx="13591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531266" rtl="0" eaLnBrk="1" latinLnBrk="0" hangingPunct="1">
              <a:defRPr sz="851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656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2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00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2533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81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3799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59432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066" algn="l" defTabSz="531266" rtl="0" eaLnBrk="1" latinLnBrk="0" hangingPunct="1">
              <a:defRPr sz="10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ru-RU" dirty="0">
                <a:latin typeface="FuturaFuturisC" pitchFamily="2" charset="0"/>
              </a:rPr>
              <a:t>тел.: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ru-RU" dirty="0">
                <a:latin typeface="FuturaFuturisC" pitchFamily="2" charset="0"/>
              </a:rPr>
              <a:t>8 (495) 725-35-47</a:t>
            </a:r>
          </a:p>
          <a:p>
            <a:pPr marL="6754" algn="r">
              <a:lnSpc>
                <a:spcPts val="864"/>
              </a:lnSpc>
              <a:tabLst>
                <a:tab pos="360363" algn="l"/>
              </a:tabLst>
            </a:pPr>
            <a:r>
              <a:rPr lang="en-US" dirty="0">
                <a:latin typeface="FuturaFuturisC" pitchFamily="2" charset="0"/>
              </a:rPr>
              <a:t>e-mail</a:t>
            </a:r>
            <a:r>
              <a:rPr lang="ru-RU" dirty="0">
                <a:latin typeface="FuturaFuturisC" pitchFamily="2" charset="0"/>
              </a:rPr>
              <a:t>:</a:t>
            </a:r>
            <a:r>
              <a:rPr lang="en-US" dirty="0">
                <a:latin typeface="FuturaFuturisC" pitchFamily="2" charset="0"/>
              </a:rPr>
              <a:t>	</a:t>
            </a:r>
            <a:r>
              <a:rPr lang="en-US" dirty="0">
                <a:latin typeface="FuturaFuturisC" pitchFamily="2" charset="0"/>
                <a:hlinkClick r:id="rId7"/>
              </a:rPr>
              <a:t>info@fireetalon.ru</a:t>
            </a:r>
            <a:endParaRPr lang="en-US" dirty="0">
              <a:latin typeface="FuturaFuturisC" pitchFamily="2" charset="0"/>
            </a:endParaRPr>
          </a:p>
        </p:txBody>
      </p:sp>
      <p:sp>
        <p:nvSpPr>
          <p:cNvPr id="14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18445"/>
            <a:ext cx="15755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  <a:endParaRPr lang="en-US" dirty="0">
              <a:latin typeface="FuturaFuturisC" pitchFamily="2" charset="0"/>
            </a:endParaRPr>
          </a:p>
          <a:p>
            <a:pPr marL="6754">
              <a:lnSpc>
                <a:spcPts val="864"/>
              </a:lnSpc>
            </a:pPr>
            <a:r>
              <a:rPr lang="en-US" dirty="0">
                <a:solidFill>
                  <a:srgbClr val="C31C14"/>
                </a:solidFill>
                <a:latin typeface="FuturaFuturisC" pitchFamily="2" charset="0"/>
                <a:hlinkClick r:id="rId8"/>
              </a:rPr>
              <a:t>www.fireetalon.ru</a:t>
            </a:r>
            <a:endParaRPr lang="ru-RU" dirty="0">
              <a:latin typeface="FuturaFuturisC" pitchFamily="2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685800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79997" y="489136"/>
            <a:ext cx="1031057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Огнетушитель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порошковый с баллоном высокого давления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-8(б)-АВСЕ-01(Ш),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ОП-8(б)-АВСЕ-02(Ш)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взрывозащищенный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ПАСПОРТ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РЭ 28.29.22-001-41551290-2020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(Руководство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эксплуатации)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5" t="2624" r="2717" b="3633"/>
          <a:stretch/>
        </p:blipFill>
        <p:spPr>
          <a:xfrm>
            <a:off x="3687042" y="2096714"/>
            <a:ext cx="3362419" cy="47806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2624" r="52124" b="4640"/>
          <a:stretch/>
        </p:blipFill>
        <p:spPr>
          <a:xfrm>
            <a:off x="197535" y="2087538"/>
            <a:ext cx="3471971" cy="48381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2625" r="52240" b="6656"/>
          <a:stretch/>
        </p:blipFill>
        <p:spPr>
          <a:xfrm>
            <a:off x="7052795" y="2090732"/>
            <a:ext cx="3440154" cy="477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1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9"/>
          <p:cNvSpPr txBox="1">
            <a:spLocks noGrp="1"/>
          </p:cNvSpPr>
          <p:nvPr>
            <p:ph type="title"/>
          </p:nvPr>
        </p:nvSpPr>
        <p:spPr>
          <a:xfrm>
            <a:off x="189689" y="2088922"/>
            <a:ext cx="5842017" cy="2972942"/>
          </a:xfrm>
          <a:prstGeom prst="rect">
            <a:avLst/>
          </a:prstGeom>
        </p:spPr>
        <p:txBody>
          <a:bodyPr vert="horz" wrap="square" lIns="0" tIns="107391" rIns="0" bIns="0" rtlCol="0">
            <a:spAutoFit/>
          </a:bodyPr>
          <a:lstStyle/>
          <a:p>
            <a:pPr algn="ctr"/>
            <a:r>
              <a:rPr lang="ru-RU" sz="2659" b="1" spc="-100" dirty="0">
                <a:latin typeface="FuturaFuturisC" pitchFamily="2" charset="0"/>
              </a:rPr>
              <a:t>Сертификат соответствия</a:t>
            </a:r>
            <a:br>
              <a:rPr lang="ru-RU" sz="2659" b="1" spc="-100" dirty="0">
                <a:latin typeface="FuturaFuturisC" pitchFamily="2" charset="0"/>
              </a:rPr>
            </a:br>
            <a:r>
              <a:rPr lang="ru-RU" sz="2659" b="1" spc="-100" dirty="0">
                <a:latin typeface="FuturaFuturisC" pitchFamily="2" charset="0"/>
              </a:rPr>
              <a:t>ТР ЕАЭС 043/2017</a:t>
            </a:r>
            <a:br>
              <a:rPr lang="ru-RU" sz="2659" b="1" spc="-100" dirty="0">
                <a:latin typeface="FuturaFuturisC" pitchFamily="2" charset="0"/>
              </a:rPr>
            </a:br>
            <a:r>
              <a:rPr lang="ru-RU" sz="2659" b="1" spc="-100" dirty="0">
                <a:latin typeface="FuturaFuturisC" pitchFamily="2" charset="0"/>
              </a:rPr>
              <a:t>Технический регламент</a:t>
            </a:r>
            <a:br>
              <a:rPr lang="ru-RU" sz="2659" b="1" spc="-100" dirty="0">
                <a:latin typeface="FuturaFuturisC" pitchFamily="2" charset="0"/>
              </a:rPr>
            </a:br>
            <a:r>
              <a:rPr lang="ru-RU" sz="2659" b="1" spc="-100" dirty="0">
                <a:latin typeface="FuturaFuturisC" pitchFamily="2" charset="0"/>
              </a:rPr>
              <a:t>Евразийского экономического союза</a:t>
            </a:r>
            <a:br>
              <a:rPr lang="ru-RU" sz="2659" b="1" spc="-100" dirty="0">
                <a:latin typeface="FuturaFuturisC" pitchFamily="2" charset="0"/>
              </a:rPr>
            </a:br>
            <a:r>
              <a:rPr lang="ru-RU" sz="2659" b="1" dirty="0">
                <a:latin typeface="FuturaFuturisC" pitchFamily="2" charset="0"/>
              </a:rPr>
              <a:t>«О требованиях к средствам обеспечения пожарной безопасности и пожаротушения»</a:t>
            </a:r>
            <a:endParaRPr sz="2659" b="1" dirty="0">
              <a:latin typeface="FuturaFuturisC" pitchFamily="2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496" r="2590" b="1742"/>
          <a:stretch/>
        </p:blipFill>
        <p:spPr>
          <a:xfrm>
            <a:off x="6107906" y="460077"/>
            <a:ext cx="4404092" cy="6291560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179998" y="6928938"/>
            <a:ext cx="10332002" cy="451062"/>
            <a:chOff x="179998" y="6928938"/>
            <a:chExt cx="10332002" cy="451062"/>
          </a:xfrm>
        </p:grpSpPr>
        <p:sp>
          <p:nvSpPr>
            <p:cNvPr id="28" name="object 6"/>
            <p:cNvSpPr/>
            <p:nvPr/>
          </p:nvSpPr>
          <p:spPr>
            <a:xfrm>
              <a:off x="179999" y="6928940"/>
              <a:ext cx="10310569" cy="4510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29" name="object 7"/>
            <p:cNvSpPr/>
            <p:nvPr/>
          </p:nvSpPr>
          <p:spPr>
            <a:xfrm>
              <a:off x="9819756" y="6928938"/>
              <a:ext cx="692244" cy="4416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  <p:sp>
          <p:nvSpPr>
            <p:cNvPr id="30" name="object 8"/>
            <p:cNvSpPr/>
            <p:nvPr/>
          </p:nvSpPr>
          <p:spPr>
            <a:xfrm>
              <a:off x="179998" y="6928938"/>
              <a:ext cx="82656" cy="4510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556">
                <a:latin typeface="FuturaFuturisC" pitchFamily="2" charset="0"/>
              </a:endParaRPr>
            </a:p>
          </p:txBody>
        </p:sp>
      </p:grpSp>
      <p:sp>
        <p:nvSpPr>
          <p:cNvPr id="31" name="object 51"/>
          <p:cNvSpPr txBox="1"/>
          <p:nvPr/>
        </p:nvSpPr>
        <p:spPr>
          <a:xfrm>
            <a:off x="10084828" y="7082771"/>
            <a:ext cx="16209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1048"/>
              </a:lnSpc>
            </a:pPr>
            <a:r>
              <a:rPr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0</a:t>
            </a:r>
            <a:r>
              <a:rPr lang="en-US" sz="1037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9</a:t>
            </a:r>
            <a:endParaRPr sz="1037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32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73298" y="7095595"/>
            <a:ext cx="157552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54">
              <a:lnSpc>
                <a:spcPts val="864"/>
              </a:lnSpc>
            </a:pPr>
            <a:r>
              <a:rPr dirty="0">
                <a:latin typeface="FuturaFuturisC" pitchFamily="2" charset="0"/>
              </a:rPr>
              <a:t>ООО “ПОЖАРНЫЙ ЭТАЛОН”</a:t>
            </a:r>
          </a:p>
        </p:txBody>
      </p:sp>
      <p:sp>
        <p:nvSpPr>
          <p:cNvPr id="33" name="object 45"/>
          <p:cNvSpPr/>
          <p:nvPr/>
        </p:nvSpPr>
        <p:spPr>
          <a:xfrm>
            <a:off x="179997" y="178276"/>
            <a:ext cx="10332001" cy="270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56">
              <a:latin typeface="FuturaFuturisC" pitchFamily="2" charset="0"/>
            </a:endParaRPr>
          </a:p>
        </p:txBody>
      </p:sp>
      <p:sp>
        <p:nvSpPr>
          <p:cNvPr id="34" name="object 46"/>
          <p:cNvSpPr txBox="1"/>
          <p:nvPr/>
        </p:nvSpPr>
        <p:spPr>
          <a:xfrm>
            <a:off x="179998" y="199236"/>
            <a:ext cx="2882346" cy="197400"/>
          </a:xfrm>
          <a:prstGeom prst="rect">
            <a:avLst/>
          </a:prstGeom>
        </p:spPr>
        <p:txBody>
          <a:bodyPr vert="horz" wrap="square" lIns="0" tIns="9118" rIns="0" bIns="0" rtlCol="0">
            <a:spAutoFit/>
          </a:bodyPr>
          <a:lstStyle/>
          <a:p>
            <a:pPr marL="6754" algn="ctr">
              <a:spcBef>
                <a:spcPts val="72"/>
              </a:spcBef>
            </a:pPr>
            <a:r>
              <a:rPr lang="ru-RU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Огнетушители ОП-8(б)-</a:t>
            </a:r>
            <a:r>
              <a:rPr lang="en-US" sz="1223" dirty="0">
                <a:solidFill>
                  <a:schemeClr val="bg1"/>
                </a:solidFill>
                <a:latin typeface="FuturaFuturisC" pitchFamily="2" charset="0"/>
                <a:cs typeface="Arial"/>
              </a:rPr>
              <a:t>ABCE</a:t>
            </a:r>
            <a:endParaRPr sz="1223" dirty="0">
              <a:solidFill>
                <a:schemeClr val="bg1"/>
              </a:solidFill>
              <a:latin typeface="FuturaFuturisC" pitchFamily="2" charset="0"/>
              <a:cs typeface="Arial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7066" y="6980237"/>
            <a:ext cx="326232" cy="30053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7" y="6974508"/>
            <a:ext cx="353569" cy="3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1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3055</TotalTime>
  <Words>1281</Words>
  <Application>Microsoft Office PowerPoint</Application>
  <PresentationFormat>Произвольный</PresentationFormat>
  <Paragraphs>184</Paragraphs>
  <Slides>12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Arial Narrow</vt:lpstr>
      <vt:lpstr>Calibri</vt:lpstr>
      <vt:lpstr>Courier New</vt:lpstr>
      <vt:lpstr>Futura Medium</vt:lpstr>
      <vt:lpstr>FuturaBookC</vt:lpstr>
      <vt:lpstr>FuturaFuturisC</vt:lpstr>
      <vt:lpstr>Office Theme</vt:lpstr>
      <vt:lpstr>ЭТАЛОН</vt:lpstr>
      <vt:lpstr>ОГНЕТУШИТЕЛИ ПОРОШКОВЫЕ С БАЛЛОНОМ ВЫСОКОГО ДАВЛЕНИЯ ВЗРЫВОЗАЩИЩЕННЫЕ</vt:lpstr>
      <vt:lpstr>ПРИМЕНЕНИЕ НАШИХ ОГНЕТУШИТЕЛЕЙ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Сертификат соответствия ТР ЕАЭС 043/2017 Технический регламент Евразийского экономического союза «О требованиях к средствам обеспечения пожарной безопасности и пожаротушения»</vt:lpstr>
      <vt:lpstr>Презентация PowerPoint</vt:lpstr>
      <vt:lpstr>Презентация PowerPoint</vt:lpstr>
      <vt:lpstr>ООО “ПОЖАРНЫЙ ЭТАЛОН”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ЭТАЛОН</dc:title>
  <dc:creator>VS</dc:creator>
  <cp:lastModifiedBy>Андрей Тупкалов</cp:lastModifiedBy>
  <cp:revision>137</cp:revision>
  <cp:lastPrinted>2021-01-28T12:52:35Z</cp:lastPrinted>
  <dcterms:created xsi:type="dcterms:W3CDTF">2020-10-31T16:54:47Z</dcterms:created>
  <dcterms:modified xsi:type="dcterms:W3CDTF">2021-02-19T08:46:55Z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2020-10-31T00:00:00Z</vt:filetime>
  </property>
  <property fmtid="{D5CDD505-2E9C-101B-9397-08002B2CF9AE}" pid="3" name="Creator">
    <vt:lpwstr>PDF Presentation Adobe Photoshop CC</vt:lpwstr>
  </property>
  <property fmtid="{D5CDD505-2E9C-101B-9397-08002B2CF9AE}" pid="4" name="LastSaved">
    <vt:filetime>2020-10-31T00:00:00Z</vt:filetime>
  </property>
</Properties>
</file>